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1" r:id="rId4"/>
    <p:sldId id="258" r:id="rId5"/>
    <p:sldId id="262" r:id="rId6"/>
    <p:sldId id="263" r:id="rId7"/>
    <p:sldId id="265" r:id="rId8"/>
    <p:sldId id="266" r:id="rId9"/>
    <p:sldId id="268" r:id="rId10"/>
    <p:sldId id="273" r:id="rId11"/>
    <p:sldId id="275" r:id="rId12"/>
    <p:sldId id="277" r:id="rId13"/>
    <p:sldId id="278" r:id="rId14"/>
    <p:sldId id="281" r:id="rId15"/>
    <p:sldId id="282" r:id="rId16"/>
    <p:sldId id="283" r:id="rId17"/>
    <p:sldId id="284" r:id="rId18"/>
    <p:sldId id="286" r:id="rId19"/>
    <p:sldId id="285" r:id="rId20"/>
    <p:sldId id="287" r:id="rId21"/>
    <p:sldId id="288" r:id="rId22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3" autoAdjust="0"/>
    <p:restoredTop sz="94660"/>
  </p:normalViewPr>
  <p:slideViewPr>
    <p:cSldViewPr>
      <p:cViewPr>
        <p:scale>
          <a:sx n="80" d="100"/>
          <a:sy n="80" d="100"/>
        </p:scale>
        <p:origin x="-103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7575" y="-12806363"/>
            <a:ext cx="18081625" cy="135604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2" tIns="47781" rIns="95562" bIns="47781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55EDCE-9942-4D18-A18E-6A51F00B42F2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16B19A-5F51-411B-9892-0061E4670130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61325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61325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F536DE-A0C8-419D-BE4B-5C5FB6D4CF96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C55BE3-33FB-43CD-9734-3B01469481BC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72BBC5-8DBE-4706-BA1F-92CA021EBE2F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70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1EB375-AAFF-423D-B88A-53093FEF2FC6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FCA9C1-0E59-470C-8DB8-C4C51A36848F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70B825-2267-4629-866D-2A6A022EBF7C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8E1ED2-FEBE-442E-B76C-E9FF99634BC1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1DC836-D5B0-4BCA-9D8C-3C44A69115EC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32275F-7FFC-46B9-AFF4-3E723F3772CB}" type="slidenum">
              <a:rPr lang="it-IT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0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70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3500"/>
            <a:ext cx="213201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413500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413500"/>
            <a:ext cx="76041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fld id="{BBB22702-C8FB-4495-8451-2137258EFB61}" type="slidenum">
              <a:rPr lang="it-IT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FFFFFF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779838" y="1809750"/>
            <a:ext cx="4464050" cy="277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dirty="0"/>
              <a:t>Un linguaggio </a:t>
            </a:r>
            <a:r>
              <a:rPr lang="it-IT" sz="4400" i="1" dirty="0"/>
              <a:t>diverso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4400" dirty="0"/>
              <a:t>per una diversa pubblicità</a:t>
            </a:r>
            <a:r>
              <a:rPr lang="it-IT" sz="4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100" name="Picture 4" descr="se-non-ora-quando-firen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1989138"/>
            <a:ext cx="2422525" cy="2520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250825"/>
            <a:ext cx="82296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Stirare è un lavoro da donne. </a:t>
            </a:r>
            <a:br>
              <a:rPr lang="it-IT" sz="4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it-IT" sz="4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Lo dice l'etichetta !!!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12825" y="457200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196975" y="38862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rgbClr val="FF505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030288" y="1619250"/>
            <a:ext cx="7069137" cy="4706938"/>
            <a:chOff x="649" y="1020"/>
            <a:chExt cx="4453" cy="2965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" y="1020"/>
              <a:ext cx="4453" cy="29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649" y="1020"/>
              <a:ext cx="4453" cy="29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555875" y="4437063"/>
            <a:ext cx="1152525" cy="503237"/>
          </a:xfrm>
          <a:prstGeom prst="rightArrow">
            <a:avLst>
              <a:gd name="adj1" fmla="val 50000"/>
              <a:gd name="adj2" fmla="val 57256"/>
            </a:avLst>
          </a:prstGeom>
          <a:solidFill>
            <a:srgbClr val="FF0066"/>
          </a:solidFill>
          <a:ln w="9398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950" y="549275"/>
            <a:ext cx="4232275" cy="583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688975"/>
            <a:ext cx="1871662" cy="338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it-IT" sz="3600" b="0">
                <a:solidFill>
                  <a:srgbClr val="FFFFFF"/>
                </a:solidFill>
                <a:cs typeface="Times New Roman" pitchFamily="18" charset="0"/>
              </a:rPr>
              <a:t>Gli uomini veri non portano le borse!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443663" y="476250"/>
            <a:ext cx="2700337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0">
                <a:solidFill>
                  <a:srgbClr val="FFFFFF"/>
                </a:solidFill>
                <a:cs typeface="Times New Roman" pitchFamily="18" charset="0"/>
              </a:rPr>
              <a:t>Per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0">
                <a:solidFill>
                  <a:srgbClr val="FFFFFF"/>
                </a:solidFill>
                <a:cs typeface="Times New Roman" pitchFamily="18" charset="0"/>
              </a:rPr>
              <a:t>essere    donne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0">
                <a:solidFill>
                  <a:srgbClr val="FFFFFF"/>
                </a:solidFill>
                <a:cs typeface="Times New Roman" pitchFamily="18" charset="0"/>
              </a:rPr>
              <a:t>vere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0">
                <a:solidFill>
                  <a:srgbClr val="FFFFFF"/>
                </a:solidFill>
                <a:cs typeface="Times New Roman" pitchFamily="18" charset="0"/>
              </a:rPr>
              <a:t>è obbligatorio averle!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200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990600"/>
            <a:ext cx="3276600" cy="458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3675" y="0"/>
            <a:ext cx="2600325" cy="311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24200"/>
            <a:ext cx="3429000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467475" y="3276600"/>
            <a:ext cx="2568575" cy="147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0">
                <a:solidFill>
                  <a:srgbClr val="FFFFFF"/>
                </a:solidFill>
              </a:rPr>
              <a:t>Giocattoli o </a:t>
            </a:r>
          </a:p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 b="0">
                <a:solidFill>
                  <a:srgbClr val="FFFFFF"/>
                </a:solidFill>
              </a:rPr>
              <a:t>stereotipi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9088" cy="218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725" y="0"/>
            <a:ext cx="3470275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3070225" cy="279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9088" y="2184400"/>
            <a:ext cx="2654300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3388" y="3886200"/>
            <a:ext cx="3505200" cy="282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59088" y="0"/>
            <a:ext cx="2814637" cy="212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>
                <a:solidFill>
                  <a:srgbClr val="FFFFFF"/>
                </a:solidFill>
              </a:rPr>
              <a:t>Siamo sicure che 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>
                <a:solidFill>
                  <a:srgbClr val="FFFFFF"/>
                </a:solidFill>
              </a:rPr>
              <a:t>le bambine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>
                <a:solidFill>
                  <a:srgbClr val="FFFFFF"/>
                </a:solidFill>
              </a:rPr>
              <a:t>vogliano essere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>
                <a:solidFill>
                  <a:srgbClr val="FFFFFF"/>
                </a:solidFill>
              </a:rPr>
              <a:t>solo così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174625"/>
            <a:ext cx="7859216" cy="1238151"/>
          </a:xfrm>
        </p:spPr>
        <p:txBody>
          <a:bodyPr/>
          <a:lstStyle/>
          <a:p>
            <a:r>
              <a:rPr lang="it-IT" sz="3600" dirty="0" smtClean="0"/>
              <a:t>Premiazione concorso 2013</a:t>
            </a:r>
            <a:endParaRPr lang="it-IT" sz="3600" dirty="0"/>
          </a:p>
        </p:txBody>
      </p:sp>
      <p:pic>
        <p:nvPicPr>
          <p:cNvPr id="3" name="Picture 2" descr="C:\Users\MC Pietrogrande\Pictures\Slide Shows\249083_541814062533026_12059357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336704" cy="4171663"/>
          </a:xfrm>
          <a:prstGeom prst="rect">
            <a:avLst/>
          </a:prstGeom>
          <a:noFill/>
        </p:spPr>
      </p:pic>
      <p:pic>
        <p:nvPicPr>
          <p:cNvPr id="4" name="Picture 2" descr="C:\Users\MC Pietrogrande\Pictures\Slide Shows\se-non-ora-quando-fire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43608" cy="114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Premiazione concorso 2013</a:t>
            </a:r>
            <a:endParaRPr lang="it-IT" sz="3600" dirty="0"/>
          </a:p>
        </p:txBody>
      </p:sp>
      <p:pic>
        <p:nvPicPr>
          <p:cNvPr id="3075" name="Picture 3" descr="C:\Users\MC Pietrogrande\Pictures\Slide Shows\943550_541818262532606_162729325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940152" cy="4455114"/>
          </a:xfrm>
          <a:prstGeom prst="rect">
            <a:avLst/>
          </a:prstGeom>
          <a:noFill/>
        </p:spPr>
      </p:pic>
      <p:pic>
        <p:nvPicPr>
          <p:cNvPr id="6" name="Picture 2" descr="C:\Users\MC Pietrogrande\Pictures\Slide Shows\se-non-ora-quando-fire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43608" cy="114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vincitori 2013</a:t>
            </a:r>
            <a:endParaRPr lang="it-IT" dirty="0"/>
          </a:p>
        </p:txBody>
      </p:sp>
      <p:pic>
        <p:nvPicPr>
          <p:cNvPr id="1026" name="Picture 2" descr="C:\Users\MC Pietrogrande\Pictures\Slide Shows\942770_540906922623740_204790675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984775" cy="5238581"/>
          </a:xfrm>
          <a:prstGeom prst="rect">
            <a:avLst/>
          </a:prstGeom>
          <a:noFill/>
        </p:spPr>
      </p:pic>
      <p:pic>
        <p:nvPicPr>
          <p:cNvPr id="4" name="Picture 2" descr="C:\Users\MC Pietrogrande\Pictures\Slide Shows\se-non-ora-quando-fire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43608" cy="114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mostra 2013</a:t>
            </a:r>
            <a:endParaRPr lang="it-IT" dirty="0"/>
          </a:p>
        </p:txBody>
      </p:sp>
      <p:pic>
        <p:nvPicPr>
          <p:cNvPr id="2050" name="Picture 2" descr="C:\Users\MC Pietrogrande\Pictures\Slide Shows\995776_541813479199751_115988129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08779" cy="5256584"/>
          </a:xfrm>
          <a:prstGeom prst="rect">
            <a:avLst/>
          </a:prstGeom>
          <a:noFill/>
        </p:spPr>
      </p:pic>
      <p:pic>
        <p:nvPicPr>
          <p:cNvPr id="4" name="Picture 2" descr="C:\Users\MC Pietrogrande\Pictures\Slide Shows\se-non-ora-quando-fire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43608" cy="114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918648" cy="1827634"/>
          </a:xfrm>
        </p:spPr>
        <p:txBody>
          <a:bodyPr/>
          <a:lstStyle/>
          <a:p>
            <a:r>
              <a:rPr lang="it-IT" sz="4400" dirty="0" smtClean="0"/>
              <a:t>Concorso 2014</a:t>
            </a:r>
            <a:endParaRPr lang="it-IT" sz="4400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200" dirty="0" smtClean="0"/>
              <a:t>“UN LINGUAGGIO DIVERSO PER UNA DIVERSA </a:t>
            </a:r>
            <a:r>
              <a:rPr lang="it-IT" sz="3200" cap="all" dirty="0" smtClean="0"/>
              <a:t>pubblicità”</a:t>
            </a:r>
            <a:endParaRPr lang="it-IT" sz="3200" cap="all" dirty="0"/>
          </a:p>
        </p:txBody>
      </p:sp>
      <p:pic>
        <p:nvPicPr>
          <p:cNvPr id="5" name="Picture 2" descr="C:\Users\MC Pietrogrande\Pictures\Slide Shows\se-non-ora-quando-fir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512168" cy="166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C Pietrogrande\Desktop\Bando scuole\Concorso 2014\Concorso 2014 definitivo\Volantino fronte SNOQ 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60363" y="1327150"/>
            <a:ext cx="8280400" cy="4895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>
                <a:solidFill>
                  <a:srgbClr val="FFFFFF"/>
                </a:solidFill>
              </a:rPr>
              <a:t>COSTITUZIONE ITALIANA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b="0" dirty="0">
              <a:solidFill>
                <a:srgbClr val="FFFFFF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>
                <a:solidFill>
                  <a:srgbClr val="FFFFFF"/>
                </a:solidFill>
              </a:rPr>
              <a:t>Art. 3</a:t>
            </a:r>
            <a:r>
              <a:rPr lang="it-IT" sz="2400" b="0" dirty="0">
                <a:solidFill>
                  <a:srgbClr val="FFFFFF"/>
                </a:solidFill>
              </a:rPr>
              <a:t>  </a:t>
            </a:r>
            <a:r>
              <a:rPr lang="it-IT" sz="2400" b="0" i="1" dirty="0">
                <a:solidFill>
                  <a:srgbClr val="FFFFFF"/>
                </a:solidFill>
              </a:rPr>
              <a:t>Tutti i cittadini hanno pari dignità sociale e sono uguali davanti alla legge, senza distinzioni di sesso, di razza, di lingua, di religione, di opinioni politiche, di condizioni personali e sociali.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b="0" i="1" dirty="0">
              <a:solidFill>
                <a:srgbClr val="FFFFFF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b="0" i="1" dirty="0">
                <a:solidFill>
                  <a:srgbClr val="FFFFFF"/>
                </a:solidFill>
              </a:rPr>
              <a:t>E’ compito della Repubblica rimuovere gli ostacoli di ordine economico e </a:t>
            </a:r>
            <a:r>
              <a:rPr lang="it-IT" sz="2400" b="0" i="1" dirty="0" smtClean="0">
                <a:solidFill>
                  <a:srgbClr val="FFFFFF"/>
                </a:solidFill>
              </a:rPr>
              <a:t>sociale</a:t>
            </a:r>
            <a:r>
              <a:rPr lang="it-IT" sz="2400" b="0" i="1" dirty="0">
                <a:solidFill>
                  <a:srgbClr val="FFFFFF"/>
                </a:solidFill>
              </a:rPr>
              <a:t>, che, limitando di fatto la libertà e l’eguaglianza dei cittadini, impediscono il pieno sviluppo della persona umana e l‘effettiva partecipazione di tutti i lavoratori all’organizzazione politica, economica e sociale del Paese.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76375" y="404813"/>
            <a:ext cx="648017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>
                <a:solidFill>
                  <a:srgbClr val="FFFFFF"/>
                </a:solidFill>
              </a:rPr>
              <a:t>La parità è un diritto</a:t>
            </a:r>
            <a:r>
              <a:rPr lang="it-IT" sz="4000" b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Picture 2" descr="C:\Users\MC Pietrogrande\Pictures\Slide Shows\se-non-ora-quando-fire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43608" cy="114796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44" y="404664"/>
            <a:ext cx="899591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Dettagli bando 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inizio:</a:t>
            </a:r>
          </a:p>
          <a:p>
            <a:r>
              <a:rPr lang="it-IT" dirty="0" smtClean="0"/>
              <a:t>Modalità adesione:</a:t>
            </a:r>
          </a:p>
          <a:p>
            <a:r>
              <a:rPr lang="it-IT" dirty="0" smtClean="0"/>
              <a:t>Chi può partecipare:</a:t>
            </a:r>
          </a:p>
          <a:p>
            <a:r>
              <a:rPr lang="it-IT" dirty="0" smtClean="0"/>
              <a:t>Oggetto:</a:t>
            </a:r>
          </a:p>
          <a:p>
            <a:r>
              <a:rPr lang="it-IT" dirty="0" smtClean="0"/>
              <a:t>Realizzazione e invio materiali:</a:t>
            </a:r>
          </a:p>
          <a:p>
            <a:r>
              <a:rPr lang="it-IT" dirty="0" smtClean="0"/>
              <a:t>Informazioni:</a:t>
            </a:r>
          </a:p>
          <a:p>
            <a:endParaRPr lang="it-IT" dirty="0"/>
          </a:p>
        </p:txBody>
      </p:sp>
      <p:pic>
        <p:nvPicPr>
          <p:cNvPr id="4" name="Picture 2" descr="C:\Users\MC Pietrogrande\Pictures\Slide Shows\se-non-ora-quando-fir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043608" cy="114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7950"/>
            <a:ext cx="9144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2775" y="411163"/>
            <a:ext cx="8135938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>
                <a:solidFill>
                  <a:srgbClr val="FFFFFF"/>
                </a:solidFill>
              </a:rPr>
              <a:t>Il mondo è  rosa,  il mondo è blu…..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11163" y="360363"/>
            <a:ext cx="8229600" cy="623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46100" indent="-409575" algn="ctr">
              <a:lnSpc>
                <a:spcPct val="9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600" dirty="0">
                <a:solidFill>
                  <a:srgbClr val="FFFFFF"/>
                </a:solidFill>
              </a:rPr>
              <a:t>Cosa sono gli stereotipi ?</a:t>
            </a:r>
          </a:p>
          <a:p>
            <a:pPr marL="546100" indent="-409575">
              <a:lnSpc>
                <a:spcPct val="90000"/>
              </a:lnSpc>
              <a:spcBef>
                <a:spcPts val="65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60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46100" indent="-409575" algn="just">
              <a:lnSpc>
                <a:spcPct val="9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itchFamily="18" charset="2"/>
              <a:buChar char="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Sono un modo convenzionale, semplificato e/o caricaturale di rappresentare la complessa varietà in cui si manifestano le differenze individuali.</a:t>
            </a:r>
          </a:p>
          <a:p>
            <a:pPr marL="546100" indent="-409575" algn="just">
              <a:lnSpc>
                <a:spcPct val="9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itchFamily="18" charset="2"/>
              <a:buChar char="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600" b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46100" indent="-409575" algn="just">
              <a:lnSpc>
                <a:spcPct val="9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itchFamily="18" charset="2"/>
              <a:buChar char="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Nella cultura  e nell’educazione uno stereotipo è un modo di conoscere e semplificare la descrizione di una realtà complessa.</a:t>
            </a:r>
          </a:p>
          <a:p>
            <a:pPr marL="546100" indent="-409575" algn="just">
              <a:lnSpc>
                <a:spcPct val="9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itchFamily="18" charset="2"/>
              <a:buChar char="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600" b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546100" indent="-409575" algn="just">
              <a:lnSpc>
                <a:spcPct val="9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itchFamily="18" charset="2"/>
              <a:buChar char="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La  semplificazione eccessiva trasforma anche uno stereotipo positivo in uno negativo negando l’identità complessa e legittima di un essere umano.</a:t>
            </a:r>
          </a:p>
          <a:p>
            <a:pPr marL="546100" indent="-409575" algn="just">
              <a:lnSpc>
                <a:spcPct val="9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600" b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MC Pietrogrande\Pictures\Slide Shows\se-non-ora-quando-fire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043608" cy="114796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20713"/>
            <a:ext cx="7129463" cy="461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6013" y="5516563"/>
            <a:ext cx="684053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>
                <a:solidFill>
                  <a:srgbClr val="FFFFFF"/>
                </a:solidFill>
              </a:rPr>
              <a:t>Quale è l’immagine della donna nel nostro paese?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113" y="0"/>
            <a:ext cx="5080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4463" y="1341438"/>
            <a:ext cx="262731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>
                <a:solidFill>
                  <a:srgbClr val="FFFFFF"/>
                </a:solidFill>
              </a:rPr>
              <a:t>E quella dell’uomo?</a:t>
            </a:r>
            <a:r>
              <a:rPr lang="it-IT" sz="2400" b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20725"/>
            <a:ext cx="8604250" cy="598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7638" y="188913"/>
            <a:ext cx="32004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>
                <a:solidFill>
                  <a:srgbClr val="FFFFFF"/>
                </a:solidFill>
              </a:rPr>
              <a:t>Siamo  così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1306513" y="692150"/>
            <a:ext cx="6821487" cy="4679950"/>
            <a:chOff x="823" y="436"/>
            <a:chExt cx="4297" cy="294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3" y="436"/>
              <a:ext cx="4297" cy="29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823" y="436"/>
              <a:ext cx="4297" cy="29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5611813"/>
            <a:ext cx="7734300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3600">
                <a:solidFill>
                  <a:srgbClr val="FFFFFF"/>
                </a:solidFill>
              </a:rPr>
              <a:t>… o siamo diversi?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638800" cy="391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916363"/>
            <a:ext cx="29718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16363"/>
            <a:ext cx="2771775" cy="294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2363" y="3916363"/>
            <a:ext cx="2941637" cy="294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4925" y="765175"/>
            <a:ext cx="18002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>
                <a:solidFill>
                  <a:srgbClr val="FFFFFF"/>
                </a:solidFill>
              </a:rPr>
              <a:t>Donne  in cucina fin da bambine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Lucida Sans"/>
        <a:ea typeface="Arial Unicode MS"/>
        <a:cs typeface="Arial Unicode MS"/>
      </a:majorFont>
      <a:minorFont>
        <a:latin typeface="Book Antiqu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290</Words>
  <Application>Microsoft Office PowerPoint</Application>
  <PresentationFormat>Presentazione su schermo (4:3)</PresentationFormat>
  <Paragraphs>46</Paragraphs>
  <Slides>21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Premiazione concorso 2013</vt:lpstr>
      <vt:lpstr>Premiazione concorso 2013</vt:lpstr>
      <vt:lpstr>I vincitori 2013</vt:lpstr>
      <vt:lpstr>La mostra 2013</vt:lpstr>
      <vt:lpstr>Concorso 2014</vt:lpstr>
      <vt:lpstr>Diapositiva 19</vt:lpstr>
      <vt:lpstr>Diapositiva 20</vt:lpstr>
      <vt:lpstr>Dettagli bando 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tizio caio</dc:creator>
  <cp:lastModifiedBy>MC Pietrogrande</cp:lastModifiedBy>
  <cp:revision>126</cp:revision>
  <cp:lastPrinted>2013-02-18T21:17:13Z</cp:lastPrinted>
  <dcterms:created xsi:type="dcterms:W3CDTF">2013-01-01T19:01:55Z</dcterms:created>
  <dcterms:modified xsi:type="dcterms:W3CDTF">2013-12-04T20:01:11Z</dcterms:modified>
</cp:coreProperties>
</file>