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99" autoAdjust="0"/>
  </p:normalViewPr>
  <p:slideViewPr>
    <p:cSldViewPr>
      <p:cViewPr varScale="1">
        <p:scale>
          <a:sx n="56" d="100"/>
          <a:sy n="56" d="100"/>
        </p:scale>
        <p:origin x="9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D7106-4475-4957-9251-3694F5798275}" type="datetimeFigureOut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DABCFA-CC58-41B1-BA22-DA9953D2073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180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noProof="0" dirty="0" smtClean="0"/>
              <a:t>Foto: Pablo Tosco/</a:t>
            </a:r>
            <a:r>
              <a:rPr lang="it-IT" noProof="0" dirty="0" err="1" smtClean="0"/>
              <a:t>Oxfam</a:t>
            </a:r>
            <a:endParaRPr lang="it-IT" noProof="0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ADD9FC-5A82-40C6-9FDD-9CF94C343B5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915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err="1" smtClean="0"/>
              <a:t>Foto</a:t>
            </a:r>
            <a:r>
              <a:rPr lang="en-US" dirty="0" smtClean="0"/>
              <a:t>: Pablo Tosco/Oxfam</a:t>
            </a:r>
            <a:endParaRPr lang="en-GB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C25BE8-8DD8-47B9-99F6-7C2CDD4A9F8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7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noProof="0" dirty="0" smtClean="0"/>
              <a:t>Foto: EPA/ BRUNO GALLARDO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8F14EA-8973-4031-8986-1F3D9FB0DE8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0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noProof="0" dirty="0" smtClean="0"/>
              <a:t>Foto: Simon </a:t>
            </a:r>
            <a:r>
              <a:rPr lang="it-IT" noProof="0" dirty="0" err="1" smtClean="0"/>
              <a:t>Rawles</a:t>
            </a:r>
            <a:r>
              <a:rPr lang="it-IT" noProof="0" dirty="0" smtClean="0"/>
              <a:t>/</a:t>
            </a:r>
            <a:r>
              <a:rPr lang="it-IT" noProof="0" dirty="0" err="1" smtClean="0"/>
              <a:t>Oxfam</a:t>
            </a:r>
            <a:endParaRPr lang="it-IT" noProof="0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3F148B-F9AE-4203-90A0-315C74D303B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99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noProof="0" dirty="0" err="1" smtClean="0"/>
              <a:t>Internal</a:t>
            </a:r>
            <a:r>
              <a:rPr lang="it-IT" noProof="0" dirty="0" smtClean="0"/>
              <a:t> </a:t>
            </a:r>
            <a:r>
              <a:rPr lang="it-IT" noProof="0" dirty="0" err="1" smtClean="0"/>
              <a:t>Displacement</a:t>
            </a:r>
            <a:r>
              <a:rPr lang="it-IT" noProof="0" dirty="0" smtClean="0"/>
              <a:t> </a:t>
            </a:r>
            <a:r>
              <a:rPr lang="it-IT" noProof="0" dirty="0" err="1" smtClean="0"/>
              <a:t>Monitoring</a:t>
            </a:r>
            <a:r>
              <a:rPr lang="it-IT" noProof="0" dirty="0" smtClean="0"/>
              <a:t> </a:t>
            </a:r>
            <a:r>
              <a:rPr lang="it-IT" noProof="0" dirty="0" err="1" smtClean="0"/>
              <a:t>Centre</a:t>
            </a:r>
            <a:r>
              <a:rPr lang="it-IT" noProof="0" dirty="0" smtClean="0"/>
              <a:t> (Centro di monitoraggio della dislocazione interna)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02473B-FA5A-443C-A4C1-613E4A7626D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27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noProof="0" dirty="0" smtClean="0"/>
              <a:t>Foto: Sam </a:t>
            </a:r>
            <a:r>
              <a:rPr lang="it-IT" noProof="0" dirty="0" err="1" smtClean="0"/>
              <a:t>Tarling</a:t>
            </a:r>
            <a:r>
              <a:rPr lang="it-IT" noProof="0" dirty="0" smtClean="0"/>
              <a:t>/</a:t>
            </a:r>
            <a:r>
              <a:rPr lang="it-IT" noProof="0" dirty="0" err="1" smtClean="0"/>
              <a:t>Oxfam</a:t>
            </a:r>
            <a:endParaRPr lang="it-IT" noProof="0" dirty="0" smtClean="0"/>
          </a:p>
          <a:p>
            <a:pPr>
              <a:spcBef>
                <a:spcPct val="0"/>
              </a:spcBef>
            </a:pPr>
            <a:endParaRPr lang="it-IT" noProof="0" dirty="0" smtClean="0"/>
          </a:p>
          <a:p>
            <a:pPr>
              <a:spcBef>
                <a:spcPct val="0"/>
              </a:spcBef>
            </a:pPr>
            <a:endParaRPr lang="it-IT" noProof="0" dirty="0" smtClean="0"/>
          </a:p>
          <a:p>
            <a:pPr>
              <a:spcBef>
                <a:spcPct val="0"/>
              </a:spcBef>
            </a:pPr>
            <a:endParaRPr lang="it-IT" noProof="0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FE42ED-B77F-4D12-B8BD-84BD793EA86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900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noProof="0" dirty="0" smtClean="0"/>
              <a:t>Foto: Sam </a:t>
            </a:r>
            <a:r>
              <a:rPr lang="it-IT" noProof="0" dirty="0" err="1" smtClean="0"/>
              <a:t>Tarling</a:t>
            </a:r>
            <a:r>
              <a:rPr lang="it-IT" noProof="0" dirty="0" smtClean="0"/>
              <a:t>/</a:t>
            </a:r>
            <a:r>
              <a:rPr lang="it-IT" noProof="0" dirty="0" err="1" smtClean="0"/>
              <a:t>Oxfam</a:t>
            </a:r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DABCFA-CC58-41B1-BA22-DA9953D2073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266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noProof="0" dirty="0" smtClean="0"/>
              <a:t>Foto: Jerry Galea/</a:t>
            </a:r>
            <a:r>
              <a:rPr lang="it-IT" noProof="0" dirty="0" err="1" smtClean="0"/>
              <a:t>Oxfam</a:t>
            </a:r>
            <a:endParaRPr lang="it-IT" noProof="0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D8BB18-2DCB-4706-AFF4-35A3B43CE0C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81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noProof="0" dirty="0" smtClean="0"/>
              <a:t>Foto: Andy Hall/</a:t>
            </a:r>
            <a:r>
              <a:rPr lang="it-IT" noProof="0" dirty="0" err="1" smtClean="0"/>
              <a:t>Oxfam</a:t>
            </a:r>
            <a:endParaRPr lang="it-IT" noProof="0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7650B9-3971-4DAB-A3DC-B759D7929DD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24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noProof="0" dirty="0" smtClean="0"/>
              <a:t>Foto: Phil Moore/</a:t>
            </a:r>
            <a:r>
              <a:rPr lang="it-IT" noProof="0" dirty="0" err="1" smtClean="0"/>
              <a:t>Oxfam</a:t>
            </a:r>
            <a:endParaRPr lang="it-IT" noProof="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CBC0D6-0CB9-44D6-AC0F-0803EB742D5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67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1BDD9-0AAE-430A-BBF0-12A2D7171EA3}" type="datetimeFigureOut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E61E6-531A-433B-962C-96CA3A35D8E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549F7-F23B-4918-8B9F-540F8BCDB791}" type="datetimeFigureOut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4DC8D-797A-435F-B780-2691AE9ECDB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DE385-F804-4CBF-BB43-7FBD204B22A1}" type="datetimeFigureOut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C6F7-B5CF-4ED7-A72D-157B68E9EAF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1F500-7C95-4927-98A5-3B8C5AE454DB}" type="datetimeFigureOut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60A21-9BD1-41B7-8530-EC5FB8453E6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33E35-9EDD-46FD-A94D-B989CFA37DE1}" type="datetimeFigureOut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ECF8-E8AB-4CC1-825D-0D54C49BA7F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93AB2-DFC4-48C6-A0C2-FD54EBE8CF95}" type="datetimeFigureOut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BCBA-870D-45CD-961D-3193F1443FC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6A8B4-97DB-489B-BCB5-C7E2A899E49E}" type="datetimeFigureOut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6E6D-D487-4CD9-A538-CA7A74E797A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C363D-1E32-4B0F-876A-42618C22DF24}" type="datetimeFigureOut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B3911-47D4-478D-8C8D-D4CB8B9D629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7B849-E8EC-4F55-BE44-BE56670EEB6E}" type="datetimeFigureOut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3AE67-F633-453A-AE35-0E6416265CB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DD97-A4D9-48DD-A48A-87E50CB32FD0}" type="datetimeFigureOut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F761C-4C1E-44D8-9166-B245A017DDF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2A1A0-60F9-4BCA-8FAE-F47699E75AA9}" type="datetimeFigureOut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7AB0C-6CB9-4DC3-AB7B-306D5D11F0A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BF186C-EE06-4DF5-85B2-31427CA7B762}" type="datetimeFigureOut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BD2F7F-3C3E-4E54-B18E-9BB6EF47AD7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BVICDC02\Configs\jmclaverty\Desktop\97449scr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\\GBVICDC02\Configs\jmclaverty\Desktop\FYSF fin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6065838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0" y="6096000"/>
            <a:ext cx="8305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b="1" i="1" dirty="0" smtClean="0">
                <a:latin typeface="Calibri" pitchFamily="34" charset="0"/>
              </a:rPr>
              <a:t>Quiz: </a:t>
            </a:r>
            <a:r>
              <a:rPr lang="it-IT" sz="3200" b="1" dirty="0" smtClean="0">
                <a:latin typeface="Calibri" pitchFamily="34" charset="0"/>
              </a:rPr>
              <a:t>Insieme alle persone in fuga </a:t>
            </a:r>
            <a:r>
              <a:rPr lang="it-IT" sz="3200" b="1" dirty="0" err="1" smtClean="0">
                <a:latin typeface="Calibri" pitchFamily="34" charset="0"/>
              </a:rPr>
              <a:t>#standasone</a:t>
            </a:r>
            <a:r>
              <a:rPr lang="it-IT" sz="3200" b="1" dirty="0" smtClean="0">
                <a:latin typeface="Calibri" pitchFamily="34" charset="0"/>
              </a:rPr>
              <a:t> </a:t>
            </a:r>
            <a:endParaRPr lang="it-IT" sz="3200" b="1" dirty="0">
              <a:latin typeface="Calibri" pitchFamily="34" charset="0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779838" y="260350"/>
            <a:ext cx="5040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3200" b="1" dirty="0" err="1" smtClean="0">
                <a:solidFill>
                  <a:srgbClr val="FFFF00"/>
                </a:solidFill>
                <a:latin typeface="Calibri" pitchFamily="34" charset="0"/>
              </a:rPr>
              <a:t>1</a:t>
            </a:r>
            <a:r>
              <a:rPr lang="it-IT" sz="3200" b="1" dirty="0" smtClean="0">
                <a:solidFill>
                  <a:srgbClr val="FFFF00"/>
                </a:solidFill>
                <a:latin typeface="Calibri" pitchFamily="34" charset="0"/>
              </a:rPr>
              <a:t> milione di rifugiati sono arrivati in Europa dal mare durante il 2015 </a:t>
            </a:r>
            <a:endParaRPr lang="it-IT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GBVICDC02\Configs\jmclaverty\Desktop\97106s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0"/>
            <a:ext cx="91471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0" y="4495800"/>
            <a:ext cx="9144000" cy="1569660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  <a:latin typeface="Calibri" pitchFamily="34" charset="0"/>
              </a:rPr>
              <a:t>I </a:t>
            </a:r>
            <a:r>
              <a:rPr lang="it-IT" sz="3200" b="1" smtClean="0">
                <a:solidFill>
                  <a:srgbClr val="FFFF00"/>
                </a:solidFill>
                <a:latin typeface="Calibri" pitchFamily="34" charset="0"/>
              </a:rPr>
              <a:t>rifugiati </a:t>
            </a:r>
            <a:r>
              <a:rPr lang="it-IT" sz="3200" b="1" smtClean="0">
                <a:solidFill>
                  <a:srgbClr val="FFFF00"/>
                </a:solidFill>
                <a:latin typeface="Calibri" pitchFamily="34" charset="0"/>
              </a:rPr>
              <a:t>entrati </a:t>
            </a:r>
            <a:r>
              <a:rPr lang="it-IT" sz="3200" b="1" dirty="0" smtClean="0">
                <a:solidFill>
                  <a:srgbClr val="FFFF00"/>
                </a:solidFill>
                <a:latin typeface="Calibri" pitchFamily="34" charset="0"/>
              </a:rPr>
              <a:t>in Europa durante il 2015 rappresentano solo lo 0,2% della popolazione d’Europa</a:t>
            </a:r>
            <a:endParaRPr lang="it-IT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0" y="6092825"/>
            <a:ext cx="8382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b="1" i="1" dirty="0" smtClean="0">
                <a:latin typeface="Calibri" pitchFamily="34" charset="0"/>
              </a:rPr>
              <a:t>Quiz: </a:t>
            </a:r>
            <a:r>
              <a:rPr lang="it-IT" sz="3200" b="1" dirty="0" smtClean="0">
                <a:latin typeface="Calibri" pitchFamily="34" charset="0"/>
              </a:rPr>
              <a:t>Insieme alle persone in fuga </a:t>
            </a:r>
            <a:r>
              <a:rPr lang="it-IT" sz="3200" b="1" dirty="0" err="1" smtClean="0">
                <a:latin typeface="Calibri" pitchFamily="34" charset="0"/>
              </a:rPr>
              <a:t>#standasone</a:t>
            </a:r>
            <a:r>
              <a:rPr lang="it-IT" sz="3200" b="1" dirty="0" smtClean="0">
                <a:latin typeface="Calibri" pitchFamily="34" charset="0"/>
              </a:rPr>
              <a:t> </a:t>
            </a:r>
            <a:endParaRPr lang="it-IT" sz="3200" b="1" dirty="0">
              <a:latin typeface="Calibri" pitchFamily="34" charset="0"/>
            </a:endParaRPr>
          </a:p>
        </p:txBody>
      </p:sp>
      <p:pic>
        <p:nvPicPr>
          <p:cNvPr id="11269" name="Picture 4" descr="\\GBVICDC02\Configs\jmclaverty\Desktop\FYSF fin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137275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GBVICDC02\Configs\jmclaverty\Desktop\79220s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622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0" y="6096000"/>
            <a:ext cx="8382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b="1" i="1" dirty="0" smtClean="0">
                <a:latin typeface="Calibri" pitchFamily="34" charset="0"/>
              </a:rPr>
              <a:t>Quiz: </a:t>
            </a:r>
            <a:r>
              <a:rPr lang="it-IT" sz="3200" b="1" dirty="0" smtClean="0">
                <a:latin typeface="Calibri" pitchFamily="34" charset="0"/>
              </a:rPr>
              <a:t>Insieme alle persone in fuga </a:t>
            </a:r>
            <a:r>
              <a:rPr lang="it-IT" sz="3200" b="1" dirty="0" err="1" smtClean="0">
                <a:latin typeface="Calibri" pitchFamily="34" charset="0"/>
              </a:rPr>
              <a:t>#standasone</a:t>
            </a:r>
            <a:r>
              <a:rPr lang="it-IT" sz="3200" b="1" dirty="0" smtClean="0">
                <a:latin typeface="Calibri" pitchFamily="34" charset="0"/>
              </a:rPr>
              <a:t> </a:t>
            </a:r>
            <a:endParaRPr lang="it-IT" sz="3200" b="1" dirty="0">
              <a:latin typeface="Calibri" pitchFamily="34" charset="0"/>
            </a:endParaRPr>
          </a:p>
        </p:txBody>
      </p:sp>
      <p:pic>
        <p:nvPicPr>
          <p:cNvPr id="3076" name="Picture 3" descr="\\GBVICDC02\Configs\jmclaverty\Desktop\FYSF fin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137275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4391025" y="476672"/>
            <a:ext cx="4752975" cy="2554545"/>
          </a:xfrm>
          <a:prstGeom prst="rect">
            <a:avLst/>
          </a:prstGeom>
          <a:solidFill>
            <a:srgbClr val="7F7F7F">
              <a:alpha val="7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3200" b="1" dirty="0" smtClean="0">
                <a:solidFill>
                  <a:srgbClr val="FFFF00"/>
                </a:solidFill>
                <a:latin typeface="Calibri" pitchFamily="34" charset="0"/>
              </a:rPr>
              <a:t>Fino al 2016 circa 11 milioni di siriani sono stati costretti a fuggire dalle proprie case a causa del conflitto</a:t>
            </a:r>
            <a:endParaRPr lang="it-IT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\\GBVICDC02\Configs\jmclaverty\Desktop\88601scr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0" y="6096001"/>
            <a:ext cx="8382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r>
              <a:rPr lang="it-IT" sz="3200" b="1" i="1" dirty="0" smtClean="0">
                <a:latin typeface="Calibri" pitchFamily="34" charset="0"/>
              </a:rPr>
              <a:t>Quiz: </a:t>
            </a:r>
            <a:r>
              <a:rPr lang="it-IT" sz="3200" b="1" dirty="0" smtClean="0">
                <a:latin typeface="Calibri" pitchFamily="34" charset="0"/>
              </a:rPr>
              <a:t>Insieme alle persone in fuga </a:t>
            </a:r>
            <a:r>
              <a:rPr lang="it-IT" sz="3200" b="1" dirty="0" err="1" smtClean="0">
                <a:latin typeface="Calibri" pitchFamily="34" charset="0"/>
              </a:rPr>
              <a:t>#standasone</a:t>
            </a:r>
            <a:r>
              <a:rPr lang="it-IT" sz="3200" b="1" dirty="0" smtClean="0">
                <a:latin typeface="Calibri" pitchFamily="34" charset="0"/>
              </a:rPr>
              <a:t> </a:t>
            </a:r>
            <a:endParaRPr lang="it-IT" sz="3200" b="1" dirty="0">
              <a:latin typeface="Calibri" pitchFamily="34" charset="0"/>
            </a:endParaRPr>
          </a:p>
        </p:txBody>
      </p:sp>
      <p:pic>
        <p:nvPicPr>
          <p:cNvPr id="4100" name="Picture 3" descr="\\GBVICDC02\Configs\jmclaverty\Desktop\FYSF fin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137275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779912" y="4293096"/>
            <a:ext cx="5076056" cy="1569660"/>
          </a:xfrm>
          <a:prstGeom prst="rect">
            <a:avLst/>
          </a:prstGeom>
          <a:solidFill>
            <a:srgbClr val="7F7F7F">
              <a:alpha val="78824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3200" b="1" dirty="0" smtClean="0">
                <a:solidFill>
                  <a:srgbClr val="FFFF00"/>
                </a:solidFill>
                <a:latin typeface="Calibri" pitchFamily="34" charset="0"/>
              </a:rPr>
              <a:t>Fino al 2017 3.8 </a:t>
            </a:r>
            <a:r>
              <a:rPr lang="it-IT" sz="3200" b="1" dirty="0" smtClean="0">
                <a:solidFill>
                  <a:srgbClr val="FFFF00"/>
                </a:solidFill>
                <a:latin typeface="Calibri" pitchFamily="34" charset="0"/>
              </a:rPr>
              <a:t>milioni di persone sono fuggite dalle violenze nel Sudan del Sud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6096000"/>
            <a:ext cx="8382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b="1" i="1" dirty="0" smtClean="0">
                <a:latin typeface="Calibri" pitchFamily="34" charset="0"/>
              </a:rPr>
              <a:t>Quiz: </a:t>
            </a:r>
            <a:r>
              <a:rPr lang="it-IT" sz="3200" b="1" dirty="0" smtClean="0">
                <a:latin typeface="Calibri" pitchFamily="34" charset="0"/>
              </a:rPr>
              <a:t>Insieme alle persone in fuga </a:t>
            </a:r>
            <a:r>
              <a:rPr lang="it-IT" sz="3200" b="1" dirty="0" err="1" smtClean="0">
                <a:latin typeface="Calibri" pitchFamily="34" charset="0"/>
              </a:rPr>
              <a:t>#standasone</a:t>
            </a:r>
            <a:r>
              <a:rPr lang="it-IT" sz="3200" b="1" dirty="0" smtClean="0">
                <a:latin typeface="Calibri" pitchFamily="34" charset="0"/>
              </a:rPr>
              <a:t> </a:t>
            </a:r>
            <a:endParaRPr lang="it-IT" sz="3200" b="1" dirty="0">
              <a:latin typeface="Calibri" pitchFamily="34" charset="0"/>
            </a:endParaRPr>
          </a:p>
        </p:txBody>
      </p:sp>
      <p:pic>
        <p:nvPicPr>
          <p:cNvPr id="5124" name="Picture 3" descr="\\GBVICDC02\Configs\jmclaverty\Desktop\FYSF final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6137275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1025" t="10080" r="15476" b="11801"/>
          <a:stretch>
            <a:fillRect/>
          </a:stretch>
        </p:blipFill>
        <p:spPr bwMode="auto">
          <a:xfrm>
            <a:off x="0" y="-1"/>
            <a:ext cx="9144000" cy="607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6588225" y="4653136"/>
            <a:ext cx="2447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2800" b="1" dirty="0" smtClean="0">
                <a:solidFill>
                  <a:schemeClr val="bg1"/>
                </a:solidFill>
              </a:rPr>
              <a:t>Colombia</a:t>
            </a:r>
          </a:p>
          <a:p>
            <a:pPr marL="342900" indent="-342900">
              <a:buAutoNum type="arabicPeriod"/>
            </a:pPr>
            <a:r>
              <a:rPr lang="it-IT" sz="2800" b="1" dirty="0" smtClean="0">
                <a:solidFill>
                  <a:schemeClr val="bg1"/>
                </a:solidFill>
              </a:rPr>
              <a:t>Siria</a:t>
            </a:r>
          </a:p>
          <a:p>
            <a:pPr marL="342900" indent="-342900">
              <a:buAutoNum type="arabicPeriod"/>
            </a:pPr>
            <a:r>
              <a:rPr lang="it-IT" sz="2800" b="1" dirty="0" smtClean="0">
                <a:solidFill>
                  <a:schemeClr val="bg1"/>
                </a:solidFill>
              </a:rPr>
              <a:t>Sudan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GBVICDC02\Configs\jmclaverty\Desktop\94593s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71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0" y="6092825"/>
            <a:ext cx="8458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b="1" i="1" dirty="0" smtClean="0">
                <a:latin typeface="Calibri" pitchFamily="34" charset="0"/>
              </a:rPr>
              <a:t>Quiz: </a:t>
            </a:r>
            <a:r>
              <a:rPr lang="it-IT" sz="3200" b="1" dirty="0" smtClean="0">
                <a:latin typeface="Calibri" pitchFamily="34" charset="0"/>
              </a:rPr>
              <a:t>Insieme alle persone in fuga </a:t>
            </a:r>
            <a:r>
              <a:rPr lang="it-IT" sz="3200" b="1" dirty="0" err="1" smtClean="0">
                <a:latin typeface="Calibri" pitchFamily="34" charset="0"/>
              </a:rPr>
              <a:t>#standasone</a:t>
            </a:r>
            <a:r>
              <a:rPr lang="it-IT" sz="3200" b="1" dirty="0" smtClean="0">
                <a:latin typeface="Calibri" pitchFamily="34" charset="0"/>
              </a:rPr>
              <a:t> </a:t>
            </a:r>
            <a:endParaRPr lang="it-IT" sz="3200" b="1" dirty="0">
              <a:latin typeface="Calibri" pitchFamily="34" charset="0"/>
            </a:endParaRPr>
          </a:p>
        </p:txBody>
      </p:sp>
      <p:pic>
        <p:nvPicPr>
          <p:cNvPr id="6148" name="Picture 4" descr="\\GBVICDC02\Configs\jmclaverty\Desktop\FYSF fin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137275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1" y="4581128"/>
            <a:ext cx="66602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  <a:latin typeface="Calibri" pitchFamily="34" charset="0"/>
              </a:rPr>
              <a:t>Nel 2016 il 51% dei rifugiati mondiali erano minori </a:t>
            </a:r>
            <a:r>
              <a:rPr lang="it-IT" sz="3200" b="1" dirty="0" smtClean="0">
                <a:solidFill>
                  <a:srgbClr val="FFFF00"/>
                </a:solidFill>
                <a:latin typeface="Calibri" pitchFamily="34" charset="0"/>
              </a:rPr>
              <a:t>di 18 anni</a:t>
            </a:r>
            <a:endParaRPr lang="it-IT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GBVICDC02\Configs\jmclaverty\Desktop\96364s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71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0" y="6092825"/>
            <a:ext cx="8382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b="1" i="1" dirty="0" smtClean="0">
                <a:latin typeface="Calibri" pitchFamily="34" charset="0"/>
              </a:rPr>
              <a:t>Quiz: </a:t>
            </a:r>
            <a:r>
              <a:rPr lang="it-IT" sz="3200" b="1" dirty="0" smtClean="0">
                <a:latin typeface="Calibri" pitchFamily="34" charset="0"/>
              </a:rPr>
              <a:t>Insieme alle persone in fuga </a:t>
            </a:r>
            <a:r>
              <a:rPr lang="it-IT" sz="3200" b="1" dirty="0" err="1" smtClean="0">
                <a:latin typeface="Calibri" pitchFamily="34" charset="0"/>
              </a:rPr>
              <a:t>#standasone</a:t>
            </a:r>
            <a:r>
              <a:rPr lang="it-IT" sz="3200" b="1" dirty="0" smtClean="0">
                <a:latin typeface="Calibri" pitchFamily="34" charset="0"/>
              </a:rPr>
              <a:t> </a:t>
            </a:r>
            <a:endParaRPr lang="it-IT" sz="3200" b="1" dirty="0">
              <a:latin typeface="Calibri" pitchFamily="34" charset="0"/>
            </a:endParaRPr>
          </a:p>
        </p:txBody>
      </p:sp>
      <p:pic>
        <p:nvPicPr>
          <p:cNvPr id="7172" name="Picture 3" descr="\\GBVICDC02\Configs\jmclaverty\Desktop\FYSF fin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137275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rgbClr val="7F7F7F">
              <a:alpha val="2196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  <a:latin typeface="Calibri" pitchFamily="34" charset="0"/>
              </a:rPr>
              <a:t>Nel 2016 un </a:t>
            </a:r>
            <a:r>
              <a:rPr lang="it-IT" sz="3200" b="1" dirty="0" smtClean="0">
                <a:solidFill>
                  <a:srgbClr val="FFFF00"/>
                </a:solidFill>
                <a:latin typeface="Calibri" pitchFamily="34" charset="0"/>
              </a:rPr>
              <a:t>terzo della popolazione del Libano è </a:t>
            </a:r>
            <a:r>
              <a:rPr lang="it-IT" sz="3200" b="1" dirty="0" smtClean="0">
                <a:solidFill>
                  <a:srgbClr val="FFFF00"/>
                </a:solidFill>
                <a:latin typeface="Calibri" pitchFamily="34" charset="0"/>
              </a:rPr>
              <a:t>composta </a:t>
            </a:r>
            <a:r>
              <a:rPr lang="it-IT" sz="3200" b="1" dirty="0" smtClean="0">
                <a:solidFill>
                  <a:srgbClr val="FFFF00"/>
                </a:solidFill>
                <a:latin typeface="Calibri" pitchFamily="34" charset="0"/>
              </a:rPr>
              <a:t>da rifugiati</a:t>
            </a:r>
            <a:endParaRPr lang="it-IT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GBVICDC02\Configs\jmclaverty\Desktop\42184sc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0" y="6092825"/>
            <a:ext cx="8382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b="1" i="1" dirty="0" smtClean="0">
                <a:latin typeface="Calibri" pitchFamily="34" charset="0"/>
              </a:rPr>
              <a:t>Quiz: </a:t>
            </a:r>
            <a:r>
              <a:rPr lang="it-IT" sz="3200" b="1" dirty="0" smtClean="0">
                <a:latin typeface="Calibri" pitchFamily="34" charset="0"/>
              </a:rPr>
              <a:t>Insieme alle persone in fuga </a:t>
            </a:r>
            <a:r>
              <a:rPr lang="it-IT" sz="3200" b="1" dirty="0" err="1" smtClean="0">
                <a:latin typeface="Calibri" pitchFamily="34" charset="0"/>
              </a:rPr>
              <a:t>#standasone</a:t>
            </a:r>
            <a:r>
              <a:rPr lang="it-IT" sz="3200" b="1" dirty="0" smtClean="0">
                <a:latin typeface="Calibri" pitchFamily="34" charset="0"/>
              </a:rPr>
              <a:t> </a:t>
            </a:r>
            <a:endParaRPr lang="it-IT" sz="3200" b="1" dirty="0">
              <a:latin typeface="Calibri" pitchFamily="34" charset="0"/>
            </a:endParaRPr>
          </a:p>
        </p:txBody>
      </p:sp>
      <p:pic>
        <p:nvPicPr>
          <p:cNvPr id="8196" name="Picture 3" descr="\\GBVICDC02\Configs\jmclaverty\Desktop\FYSF fin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137275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" y="1"/>
            <a:ext cx="9144000" cy="156966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3200" b="1" dirty="0" smtClean="0">
                <a:solidFill>
                  <a:srgbClr val="FFFF00"/>
                </a:solidFill>
                <a:latin typeface="Calibri" pitchFamily="34" charset="0"/>
              </a:rPr>
              <a:t>Entro il 2050 tra i 150 e i 200 milioni di persone potrebbero essere costrette a fuggire dalle proprie case a causa dei cambiamenti climatici</a:t>
            </a:r>
            <a:endParaRPr lang="it-IT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GBVICDC02\Configs\jmclaverty\Desktop\66644s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7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0" y="6092825"/>
            <a:ext cx="8382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b="1" i="1" dirty="0" smtClean="0">
                <a:latin typeface="Calibri" pitchFamily="34" charset="0"/>
              </a:rPr>
              <a:t>Quiz: </a:t>
            </a:r>
            <a:r>
              <a:rPr lang="it-IT" sz="3200" b="1" dirty="0" smtClean="0">
                <a:latin typeface="Calibri" pitchFamily="34" charset="0"/>
              </a:rPr>
              <a:t>Insieme alle persone in fuga </a:t>
            </a:r>
            <a:r>
              <a:rPr lang="it-IT" sz="3200" b="1" dirty="0" err="1" smtClean="0">
                <a:latin typeface="Calibri" pitchFamily="34" charset="0"/>
              </a:rPr>
              <a:t>#standasone</a:t>
            </a:r>
            <a:r>
              <a:rPr lang="it-IT" sz="3200" b="1" dirty="0" smtClean="0">
                <a:latin typeface="Calibri" pitchFamily="34" charset="0"/>
              </a:rPr>
              <a:t> </a:t>
            </a:r>
            <a:endParaRPr lang="it-IT" sz="3200" b="1" dirty="0">
              <a:latin typeface="Calibri" pitchFamily="34" charset="0"/>
            </a:endParaRPr>
          </a:p>
        </p:txBody>
      </p:sp>
      <p:pic>
        <p:nvPicPr>
          <p:cNvPr id="9220" name="Picture 3" descr="\\GBVICDC02\Configs\jmclaverty\Desktop\FYSF fin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137275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solidFill>
            <a:schemeClr val="bg1">
              <a:lumMod val="50000"/>
              <a:alpha val="49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  <a:latin typeface="Calibri" pitchFamily="34" charset="0"/>
              </a:rPr>
              <a:t>Nel 2017 </a:t>
            </a:r>
            <a:r>
              <a:rPr lang="it-IT" sz="3200" b="1" dirty="0" err="1" smtClean="0">
                <a:solidFill>
                  <a:srgbClr val="FFFF00"/>
                </a:solidFill>
                <a:latin typeface="Calibri" pitchFamily="34" charset="0"/>
              </a:rPr>
              <a:t>Bidi</a:t>
            </a:r>
            <a:r>
              <a:rPr lang="it-IT" sz="32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  <a:latin typeface="Calibri" pitchFamily="34" charset="0"/>
              </a:rPr>
              <a:t>Bidi</a:t>
            </a:r>
            <a:r>
              <a:rPr lang="it-IT" sz="3200" b="1" dirty="0" smtClean="0">
                <a:solidFill>
                  <a:srgbClr val="FFFF00"/>
                </a:solidFill>
                <a:latin typeface="Calibri" pitchFamily="34" charset="0"/>
              </a:rPr>
              <a:t>, campo rifugiati in Uganda, </a:t>
            </a:r>
            <a:r>
              <a:rPr lang="it-IT" sz="3200" b="1" dirty="0" smtClean="0">
                <a:solidFill>
                  <a:srgbClr val="FFFF00"/>
                </a:solidFill>
                <a:latin typeface="Calibri" pitchFamily="34" charset="0"/>
              </a:rPr>
              <a:t>è il campo profughi più grande del mondo con </a:t>
            </a:r>
            <a:r>
              <a:rPr lang="it-IT" sz="3200" b="1" dirty="0" smtClean="0">
                <a:solidFill>
                  <a:srgbClr val="FFFF00"/>
                </a:solidFill>
                <a:latin typeface="Calibri" pitchFamily="34" charset="0"/>
              </a:rPr>
              <a:t>almeno 270.000 </a:t>
            </a:r>
            <a:r>
              <a:rPr lang="it-IT" sz="3200" b="1" dirty="0" smtClean="0">
                <a:solidFill>
                  <a:srgbClr val="FFFF00"/>
                </a:solidFill>
                <a:latin typeface="Calibri" pitchFamily="34" charset="0"/>
              </a:rPr>
              <a:t>residenti </a:t>
            </a:r>
            <a:r>
              <a:rPr lang="it-IT" sz="3200" b="1" dirty="0" smtClean="0">
                <a:solidFill>
                  <a:srgbClr val="FFFF00"/>
                </a:solidFill>
                <a:latin typeface="Calibri" pitchFamily="34" charset="0"/>
              </a:rPr>
              <a:t>scappati dal conflitto in Sudan del Sud</a:t>
            </a:r>
            <a:endParaRPr lang="it-IT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GBVICDC02\Configs\jmclaverty\Desktop\97721s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71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0" y="4385664"/>
            <a:ext cx="708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  <a:latin typeface="Calibri" pitchFamily="34" charset="0"/>
              </a:rPr>
              <a:t>Nel 2016 l’84% </a:t>
            </a:r>
            <a:r>
              <a:rPr lang="it-IT" sz="3200" b="1" dirty="0" smtClean="0">
                <a:solidFill>
                  <a:srgbClr val="FFFF00"/>
                </a:solidFill>
                <a:latin typeface="Calibri" pitchFamily="34" charset="0"/>
              </a:rPr>
              <a:t>dei rifugiati di tutto il mondo sono ospitati da Paesi in via di sviluppo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0" y="6092825"/>
            <a:ext cx="8382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b="1" i="1" dirty="0" smtClean="0">
                <a:latin typeface="Calibri" pitchFamily="34" charset="0"/>
              </a:rPr>
              <a:t>Quiz: </a:t>
            </a:r>
            <a:r>
              <a:rPr lang="it-IT" sz="3200" b="1" dirty="0" smtClean="0">
                <a:latin typeface="Calibri" pitchFamily="34" charset="0"/>
              </a:rPr>
              <a:t>Insieme alle persone in fuga </a:t>
            </a:r>
            <a:r>
              <a:rPr lang="it-IT" sz="3200" b="1" dirty="0" err="1" smtClean="0">
                <a:latin typeface="Calibri" pitchFamily="34" charset="0"/>
              </a:rPr>
              <a:t>#standasone</a:t>
            </a:r>
            <a:r>
              <a:rPr lang="it-IT" sz="3200" b="1" dirty="0" smtClean="0">
                <a:latin typeface="Calibri" pitchFamily="34" charset="0"/>
              </a:rPr>
              <a:t> </a:t>
            </a:r>
            <a:endParaRPr lang="it-IT" sz="3200" b="1" dirty="0">
              <a:latin typeface="Calibri" pitchFamily="34" charset="0"/>
            </a:endParaRPr>
          </a:p>
        </p:txBody>
      </p:sp>
      <p:pic>
        <p:nvPicPr>
          <p:cNvPr id="10245" name="Picture 4" descr="\\GBVICDC02\Configs\jmclaverty\Desktop\FYSF fin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137275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314</Words>
  <Application>Microsoft Office PowerPoint</Application>
  <PresentationFormat>Presentazione su schermo (4:3)</PresentationFormat>
  <Paragraphs>43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Oxfam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jmclaverty</dc:creator>
  <cp:lastModifiedBy>Federica Cicala</cp:lastModifiedBy>
  <cp:revision>44</cp:revision>
  <dcterms:created xsi:type="dcterms:W3CDTF">2016-07-22T06:55:47Z</dcterms:created>
  <dcterms:modified xsi:type="dcterms:W3CDTF">2018-03-09T16:43:39Z</dcterms:modified>
</cp:coreProperties>
</file>