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62" r:id="rId4"/>
    <p:sldId id="263" r:id="rId5"/>
    <p:sldId id="264" r:id="rId6"/>
    <p:sldId id="265" r:id="rId7"/>
    <p:sldId id="278" r:id="rId8"/>
    <p:sldId id="279" r:id="rId9"/>
    <p:sldId id="268" r:id="rId10"/>
    <p:sldId id="269" r:id="rId11"/>
    <p:sldId id="270" r:id="rId12"/>
    <p:sldId id="272" r:id="rId13"/>
    <p:sldId id="274" r:id="rId14"/>
    <p:sldId id="275" r:id="rId15"/>
    <p:sldId id="276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88" autoAdjust="0"/>
  </p:normalViewPr>
  <p:slideViewPr>
    <p:cSldViewPr snapToGrid="0">
      <p:cViewPr varScale="1">
        <p:scale>
          <a:sx n="54" d="100"/>
          <a:sy n="54" d="100"/>
        </p:scale>
        <p:origin x="18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it-IT" dirty="0"/>
              <a:t>DISTRIBUZIONE RICCHEZZA NAZIONALE – 2017, Q2
</a:t>
            </a:r>
          </a:p>
        </c:rich>
      </c:tx>
      <c:layout>
        <c:manualLayout>
          <c:xMode val="edge"/>
          <c:yMode val="edge"/>
          <c:x val="0.11559616861589912"/>
          <c:y val="7.111059347258029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176866879565999"/>
          <c:y val="0.138121118012422"/>
          <c:w val="0.491535062776149"/>
          <c:h val="0.82298136645962705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</c:strCache>
            </c:strRef>
          </c:tx>
          <c:explosion val="2"/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50-4009-9A9B-58A0396B37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50-4009-9A9B-58A0396B37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50-4009-9A9B-58A0396B372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50-4009-9A9B-58A0396B37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categories</c:f>
              <c:strCache>
                <c:ptCount val="4"/>
                <c:pt idx="0">
                  <c:v>Il 20% più ricco</c:v>
                </c:pt>
                <c:pt idx="1">
                  <c:v>Il 20% successivo</c:v>
                </c:pt>
                <c:pt idx="2">
                  <c:v>Il 40% successivo</c:v>
                </c:pt>
                <c:pt idx="3">
                  <c:v>Il 20% più povero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66.41</c:v>
                </c:pt>
                <c:pt idx="1">
                  <c:v>18.760000000000002</c:v>
                </c:pt>
                <c:pt idx="2">
                  <c:v>14.74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50-4009-9A9B-58A0396B372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Il 20% più ricco Il 20% successivo Il 40% successivo Il 20% più povero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450-4009-9A9B-58A0396B37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450-4009-9A9B-58A0396B37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450-4009-9A9B-58A0396B372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450-4009-9A9B-58A0396B37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Il 20% più ricco</c:v>
                </c:pt>
                <c:pt idx="1">
                  <c:v>Il 20% successivo</c:v>
                </c:pt>
                <c:pt idx="2">
                  <c:v>Il 40% successivo</c:v>
                </c:pt>
                <c:pt idx="3">
                  <c:v>Il 20% più povero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450-4009-9A9B-58A0396B3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80904676494996"/>
          <c:y val="0.27484472049689401"/>
          <c:w val="0.25194680199492497"/>
          <c:h val="0.4567124776768379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10000" cap="flat" cmpd="sng" algn="ctr">
      <a:noFill/>
      <a:prstDash val="solid"/>
    </a:ln>
    <a:effectLst/>
  </c:spPr>
  <c:txPr>
    <a:bodyPr/>
    <a:lstStyle/>
    <a:p>
      <a:pPr>
        <a:defRPr sz="1800">
          <a:latin typeface="+mj-lt"/>
        </a:defRPr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3F27A-E749-457E-8E98-37D19C49F072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EE2C4-B1CE-4BC3-A236-067FD71A58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2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8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A0B4172-2577-479E-8951-A6FE6C67E306}" type="slidenum">
              <a:rPr lang="en-GB" sz="1400" b="0" strike="noStrike" spc="-1">
                <a:latin typeface="Times New Roman"/>
              </a:rPr>
              <a:t>‹N›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91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billionaires/list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h4Fh_lKB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2501183-007D-4ED9-A5C7-CAF4CBD3D0CE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83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GB" sz="2000" b="0" strike="noStrike" spc="-1" dirty="0" err="1">
                <a:latin typeface="Arial"/>
              </a:rPr>
              <a:t>Attivita</a:t>
            </a:r>
            <a:r>
              <a:rPr lang="en-GB" sz="2000" b="0" strike="noStrike" spc="-1" dirty="0">
                <a:latin typeface="Arial"/>
              </a:rPr>
              <a:t>’ 1 – </a:t>
            </a:r>
            <a:r>
              <a:rPr lang="en-GB" sz="2000" b="0" strike="noStrike" spc="-1" dirty="0" err="1">
                <a:latin typeface="Arial"/>
              </a:rPr>
              <a:t>percorso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educativo</a:t>
            </a:r>
            <a:endParaRPr lang="en-GB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2000" b="0" strike="noStrike" spc="-1" dirty="0">
                <a:latin typeface="Arial"/>
              </a:rPr>
              <a:t>40 </a:t>
            </a:r>
            <a:r>
              <a:rPr lang="en-GB" sz="2000" b="0" strike="noStrike" spc="-1" dirty="0" err="1">
                <a:latin typeface="Arial"/>
              </a:rPr>
              <a:t>minuti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613B48B-89D8-40A9-9CC7-318D1EA45F99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10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Secondo 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rilevazioni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Paese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l’1%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ricco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possesso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21,5%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ricchezza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nazionale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240 volte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detenuta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 20%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popolazione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 soli,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miliardari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italiani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possedevano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ricchezza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30%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connazionali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16000" indent="-215640">
              <a:lnSpc>
                <a:spcPct val="100000"/>
              </a:lnSpc>
            </a:pPr>
            <a:endParaRPr lang="en-GB" sz="1200" b="0" strike="noStrike" kern="1200" spc="-1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lista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Forbes 2017 è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consultabile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al link: </a:t>
            </a:r>
            <a:r>
              <a:rPr lang="en-GB" sz="1200" b="0" u="sng" strike="noStrike" spc="-1" dirty="0">
                <a:solidFill>
                  <a:srgbClr val="000000"/>
                </a:solidFill>
                <a:uFillTx/>
                <a:latin typeface="+mn-lt"/>
                <a:ea typeface="+mn-ea"/>
                <a:hlinkClick r:id="rId3"/>
              </a:rPr>
              <a:t>http://www.forbes.com/billionaires/list/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5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minuti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05FE826-C2E9-4861-9CF4-4EED2638E9F0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68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per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ricchezza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reddito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disponibile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nazionale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quasi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dell’incremento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(45%)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nell’arco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tempo 1988-2011 è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top-20%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popolazione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 cui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29% al top-10%. Il 10%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ricco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popolazione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accumulato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reddito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italiani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L’incremento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reddito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ricevuto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nell’arco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oltre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vent’anni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esame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 10%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connazionali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un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risicato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1% (4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dollari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all’anno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A0B4172-2577-479E-8951-A6FE6C67E306}" type="slidenum">
              <a:rPr lang="en-GB" sz="1400" b="0" strike="noStrike" spc="-1" smtClean="0">
                <a:latin typeface="Times New Roman"/>
              </a:rPr>
              <a:t>12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391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GB" sz="2000" b="0" strike="noStrike" spc="-1">
                <a:latin typeface="Arial"/>
              </a:rPr>
              <a:t>5 minuti</a:t>
            </a:r>
          </a:p>
        </p:txBody>
      </p:sp>
      <p:sp>
        <p:nvSpPr>
          <p:cNvPr id="218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CF5E9A0-EC73-4D55-8317-CE1B83819A49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92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9388046-8403-4B05-9769-372ACFBCB202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16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FF06A67-1F8A-47A9-8F80-4D3BC15C6C9E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98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Nel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mondo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abbiamo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tutti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le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stesse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opportunità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Perché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Breve brainstorming: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Che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tipi di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disuguaglianza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esistono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Il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facilitatore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prende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nota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alla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lavagna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delle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idee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dei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ragazzi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Un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modo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per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riflettere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su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quanto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giusta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la nostra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società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è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quello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osservare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le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disuguaglianze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”.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5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minuti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19DA003-6549-41F5-AA78-E23090A7A672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05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Mostrate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video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Creiamo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un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equilibrio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ricchi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resto”   (2’58”) Oxfam 2016 </a:t>
            </a:r>
            <a:r>
              <a:rPr lang="en-GB" sz="1200" b="0" u="sng" strike="noStrike" spc="-1" dirty="0">
                <a:solidFill>
                  <a:srgbClr val="000000"/>
                </a:solidFill>
                <a:uFillTx/>
                <a:latin typeface="+mn-lt"/>
                <a:ea typeface="+mn-ea"/>
                <a:hlinkClick r:id="rId3"/>
              </a:rPr>
              <a:t>https://www.youtube.com/watch?v=AXh4Fh_lKBo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Forse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gli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studenti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sono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già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venuti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conoscenza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delle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questioni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mostrate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nel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video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Creiamo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un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equilibrio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ricchi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resto”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attraverso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le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lezioni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scuola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guardando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televisione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parlando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con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amici 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familiari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Molti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questi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temi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possono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avere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una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relazione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diretta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con le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esperienze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di vita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degli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studenti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 di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altre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persone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della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vostra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comunità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Discutete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una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più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queste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domande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con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gli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studenti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:</a:t>
            </a:r>
            <a:endParaRPr lang="en-GB" sz="12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Come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sta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cambiando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disuguaglianza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secondo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filmato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endParaRPr lang="en-GB" sz="12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Questo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cambiamento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è un bene o un male per le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persone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che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vivono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in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povertà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endParaRPr lang="en-GB" sz="12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Perché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disuguaglianza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sta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cambiando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? 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cosa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è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dovuto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questo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cambiamento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endParaRPr lang="en-GB" sz="12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disuguaglianza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è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inevitabile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endParaRPr lang="en-GB" sz="12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Come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può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essere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ridotta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disuguaglianza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30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minuti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60DA33F-D59E-4C61-B6A4-FE53E540ABCE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87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Le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dimensioni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della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disuguaglianza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disuguaglianza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manifesta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in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molte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dimensioni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della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vita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che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sono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spesso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tra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loro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correlate: </a:t>
            </a:r>
            <a:endParaRPr lang="en-GB" sz="12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può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riguardare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l’essere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uomo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o donna, </a:t>
            </a:r>
            <a:endParaRPr lang="en-GB" sz="12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vivere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in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una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zona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geografica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piuttosto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che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in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un’altra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</a:t>
            </a:r>
            <a:endParaRPr lang="en-GB" sz="12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l’appartenere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ad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una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minoranza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etnica</a:t>
            </a:r>
            <a:endParaRPr lang="en-GB" sz="12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l’accesso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alle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risorse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(per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esempio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diritto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mantenere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/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acquistare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terreni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immobili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lang="en-GB" sz="1200" b="0" strike="noStrike" spc="-1" dirty="0">
              <a:latin typeface="Arial"/>
            </a:endParaRPr>
          </a:p>
          <a:p>
            <a:pPr marL="171360" indent="-170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 smtClean="0">
                <a:solidFill>
                  <a:srgbClr val="000000"/>
                </a:solidFill>
                <a:latin typeface="+mn-lt"/>
                <a:ea typeface="+mn-ea"/>
              </a:rPr>
              <a:t>la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disponibilità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risorse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economiche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che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si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manifestano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attraverso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il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reddito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e/o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l’accumulo</a:t>
            </a:r>
            <a:r>
              <a:rPr lang="en-GB" sz="1200" b="0" strike="noStrike" spc="-1" baseline="0" dirty="0" smtClean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GB" sz="1200" b="0" strike="noStrike" spc="-1" baseline="0" dirty="0" err="1" smtClean="0">
                <a:solidFill>
                  <a:srgbClr val="000000"/>
                </a:solidFill>
                <a:latin typeface="+mn-lt"/>
                <a:ea typeface="+mn-ea"/>
              </a:rPr>
              <a:t>ricchezza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In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questo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percorso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formativo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ci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concentriamo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sulla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disuguaglianza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economica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ovvero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sulla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iniqua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distribuzione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ricchezza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e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reddito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nella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società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 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Per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esempio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in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una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società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completamente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equa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tutti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hanno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la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stessa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quantità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denaro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Invece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in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una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società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iniqua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alcune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persone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hanno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molto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più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denaro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di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altre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Certamente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non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esiste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una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società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del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tutto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equa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; 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5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minuti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C9F1CF1-5917-4EF0-8018-302F2671CF77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54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GB" sz="2000" b="0" strike="noStrike" spc="-1" dirty="0" err="1">
                <a:latin typeface="Arial"/>
              </a:rPr>
              <a:t>Verificate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che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il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gruppo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conosca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il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significato</a:t>
            </a:r>
            <a:r>
              <a:rPr lang="en-GB" sz="2000" b="0" strike="noStrike" spc="-1" dirty="0">
                <a:latin typeface="Arial"/>
              </a:rPr>
              <a:t> di </a:t>
            </a:r>
            <a:r>
              <a:rPr lang="en-GB" sz="2000" b="0" strike="noStrike" spc="-1" dirty="0" err="1">
                <a:latin typeface="Arial"/>
              </a:rPr>
              <a:t>tutti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i</a:t>
            </a:r>
            <a:r>
              <a:rPr lang="en-GB" sz="2000" b="0" strike="noStrike" spc="-1" dirty="0">
                <a:latin typeface="Arial"/>
              </a:rPr>
              <a:t> termini</a:t>
            </a:r>
            <a:r>
              <a:rPr lang="en-GB" sz="2000" b="0" strike="noStrike" spc="-1" dirty="0" smtClean="0">
                <a:latin typeface="Arial"/>
              </a:rPr>
              <a:t>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chiedete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perché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l’estremizzarsi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disuguaglianza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un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impatto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ciascuno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essi</a:t>
            </a:r>
            <a:endParaRPr lang="en-GB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5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minuti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C75F18-E2DA-45C9-B0AC-147B18C49044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527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 significato di ricchezza e reddito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Quale la differenza? Cosa si misurano? Come si condizionano?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Leggere la definizione tecnica e poi riferirsi al significato di questa misurazione per rilevare lo stato di benessere di una data persona o famiglia.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ricchezza è da una parte una misura della resilienza economica individuale/familiare ovvero della capacità di resistere (o meno) a shock improvvisi come raccolti scarsi, spese mediche impreviste, perdita temporanea del lavoro; dall’altra è indicativa della capacità delle persone di investire nel futuro e nel miglioramento della qualità della propria vita. Per chi occupa le posizioni apicali della piramide distributiva, la ricchezza rappresenta al contempo una fonte innegabile di potere e influenza. Il reddito è un indicatore della condizione economica delle famiglie, della loro capacità di consumo e di risparmio).  È il livello del reddito disponibile a indicare se una famiglia permane in condizioni di povertà, affronta deprivazioni materiali gravi o è rischio di povertà ed esclusione sociale.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minuti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C75F18-E2DA-45C9-B0AC-147B18C49044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7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610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è difficile rendersi conto come ricchezza e reddito siano grandezze che ‘interagiscono’ fra di loro: la ricchezza investita/valorizzata/movimentata genera reddito; il reddito permette di accumulare ricchezza. Gli squilibri nella distribuzione della ricchezza possono quindi tradursi in squilibri nella distribuzione dei redditi (e viceversa).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minuto</a:t>
            </a:r>
          </a:p>
        </p:txBody>
      </p:sp>
      <p:sp>
        <p:nvSpPr>
          <p:cNvPr id="194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C75F18-E2DA-45C9-B0AC-147B18C49044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007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GB" sz="2000" b="0" strike="noStrike" spc="-1" dirty="0" err="1">
                <a:latin typeface="Arial"/>
              </a:rPr>
              <a:t>Esempio</a:t>
            </a:r>
            <a:r>
              <a:rPr lang="en-GB" sz="2000" b="0" strike="noStrike" spc="-1" dirty="0">
                <a:latin typeface="Arial"/>
              </a:rPr>
              <a:t> </a:t>
            </a:r>
            <a:r>
              <a:rPr lang="en-GB" sz="2000" b="0" strike="noStrike" spc="-1" dirty="0" err="1">
                <a:latin typeface="Arial"/>
              </a:rPr>
              <a:t>esplicativo</a:t>
            </a:r>
            <a:endParaRPr lang="en-GB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5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+mn-ea"/>
              </a:rPr>
              <a:t>minuti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lang="en-GB" sz="12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C6E4679-D7CA-4789-81BB-D407489D6DD7}" type="slidenum">
              <a:rPr lang="en-GB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4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9A650A-8BD1-4FDE-9899-1C20DF4B7708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0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9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7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4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4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8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7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6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2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h4Fh_lKB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42900" y="3778860"/>
            <a:ext cx="8515350" cy="14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000" b="1" strike="noStrike" spc="-1" dirty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PEOPLE HAVE THE POWER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GB" sz="2400" b="1" i="1" strike="noStrike" spc="-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Percorso</a:t>
            </a:r>
            <a:r>
              <a:rPr lang="en-GB" sz="2400" b="1" i="1" strike="noStrike" spc="-1" dirty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 </a:t>
            </a:r>
            <a:r>
              <a:rPr lang="en-GB" sz="2400" b="1" i="1" strike="noStrike" spc="-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formativo</a:t>
            </a:r>
            <a:r>
              <a:rPr lang="en-GB" sz="2400" b="1" i="1" strike="noStrike" spc="-1" dirty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 </a:t>
            </a:r>
            <a:r>
              <a:rPr lang="en-GB" sz="2400" b="1" i="1" strike="noStrike" spc="-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sul</a:t>
            </a:r>
            <a:r>
              <a:rPr lang="en-GB" sz="2400" b="1" i="1" strike="noStrike" spc="-1" dirty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 </a:t>
            </a:r>
            <a:r>
              <a:rPr lang="en-GB" sz="2400" b="1" i="1" strike="noStrike" spc="-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tema</a:t>
            </a:r>
            <a:r>
              <a:rPr lang="en-GB" sz="2400" b="1" i="1" strike="noStrike" spc="-1" dirty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 </a:t>
            </a:r>
            <a:r>
              <a:rPr lang="en-GB" sz="2400" b="1" i="1" strike="noStrike" spc="-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della</a:t>
            </a:r>
            <a:r>
              <a:rPr lang="en-GB" sz="2400" b="1" i="1" strike="noStrike" spc="-1" dirty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 </a:t>
            </a:r>
            <a:r>
              <a:rPr lang="en-GB" sz="2400" b="1" i="1" strike="noStrike" spc="-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disuguaglianza</a:t>
            </a:r>
            <a:r>
              <a:rPr lang="en-GB" sz="2400" b="1" i="1" strike="noStrike" spc="-1" dirty="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 </a:t>
            </a:r>
            <a:r>
              <a:rPr lang="en-GB" sz="2400" b="1" i="1" strike="noStrike" spc="-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/>
              </a:rPr>
              <a:t>economica</a:t>
            </a:r>
            <a:r>
              <a:rPr sz="3200" dirty="0">
                <a:latin typeface="+mj-lt"/>
              </a:rPr>
              <a:t/>
            </a:r>
            <a:br>
              <a:rPr sz="3200" dirty="0">
                <a:latin typeface="+mj-lt"/>
              </a:rPr>
            </a:br>
            <a:endParaRPr lang="en-GB" sz="3200" b="0" strike="noStrike" spc="-1" dirty="0">
              <a:latin typeface="+mj-lt"/>
            </a:endParaRPr>
          </a:p>
        </p:txBody>
      </p:sp>
      <p:pic>
        <p:nvPicPr>
          <p:cNvPr id="88" name="Immagine 1"/>
          <p:cNvPicPr/>
          <p:nvPr/>
        </p:nvPicPr>
        <p:blipFill>
          <a:blip r:embed="rId3"/>
          <a:stretch/>
        </p:blipFill>
        <p:spPr>
          <a:xfrm>
            <a:off x="2952750" y="548640"/>
            <a:ext cx="3009900" cy="3013710"/>
          </a:xfrm>
          <a:prstGeom prst="rect">
            <a:avLst/>
          </a:prstGeom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3242282" y="10742620"/>
            <a:ext cx="71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053" name="Immagine 253" descr="OIK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5357345"/>
            <a:ext cx="931862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magine 254" descr="WeWorld Logo colou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7" y="5620870"/>
            <a:ext cx="1141413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257" descr="HUMAN FOUND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5324008"/>
            <a:ext cx="776288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magine 252" descr="logo AIM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2" y="5525620"/>
            <a:ext cx="96520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256" descr="fecl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2" y="5376395"/>
            <a:ext cx="931863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magine 255" descr="RE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5487520"/>
            <a:ext cx="1362075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351087" y="48588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351087" y="53160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magine 12" descr="OX_OIT_VL_C_RGB_X_CI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5" y="5357345"/>
            <a:ext cx="960307" cy="125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274680"/>
            <a:ext cx="822888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500" b="1" strike="noStrike" spc="-1" dirty="0">
                <a:solidFill>
                  <a:srgbClr val="92D050"/>
                </a:solidFill>
                <a:latin typeface="Arial"/>
                <a:ea typeface="ＭＳ Ｐゴシック"/>
              </a:rPr>
              <a:t>FAI UN PASSO AVANTI</a:t>
            </a:r>
            <a:endParaRPr lang="en-GB" sz="3500" b="0" strike="noStrike" spc="-1" dirty="0">
              <a:solidFill>
                <a:srgbClr val="92D050"/>
              </a:solidFill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7" y="1110673"/>
            <a:ext cx="4165023" cy="55533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71640" y="1103746"/>
            <a:ext cx="39398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400" dirty="0" smtClean="0"/>
              <a:t>Leggi in silenzio il profilo del tuo personaggio</a:t>
            </a:r>
          </a:p>
          <a:p>
            <a:pPr marL="342900" indent="-342900">
              <a:buAutoNum type="arabicPeriod"/>
            </a:pPr>
            <a:r>
              <a:rPr lang="it-IT" sz="2400" dirty="0" smtClean="0"/>
              <a:t>Chiudi gli occhi un attimo e cerca di immedesimarti in questa persona</a:t>
            </a:r>
          </a:p>
          <a:p>
            <a:pPr marL="342900" indent="-342900">
              <a:buAutoNum type="arabicPeriod"/>
            </a:pPr>
            <a:r>
              <a:rPr lang="it-IT" sz="2400" dirty="0" smtClean="0"/>
              <a:t>Posizionati sulla linea di partenza</a:t>
            </a:r>
          </a:p>
          <a:p>
            <a:pPr marL="342900" indent="-342900">
              <a:buAutoNum type="arabicPeriod"/>
            </a:pPr>
            <a:r>
              <a:rPr lang="it-IT" sz="2400" dirty="0" smtClean="0"/>
              <a:t>Fa un passo avanti ogni volta che ritieni che l’azione/attività proposta sia fattibile per il tuo personaggio</a:t>
            </a:r>
          </a:p>
          <a:p>
            <a:pPr marL="342900" indent="-342900">
              <a:buAutoNum type="arabicPeriod"/>
            </a:pPr>
            <a:r>
              <a:rPr lang="it-IT" sz="2400" dirty="0" smtClean="0"/>
              <a:t>Al termine guardati intorno e rifletti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77560" y="160380"/>
            <a:ext cx="822888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500" b="1" strike="noStrike" spc="-1" dirty="0">
                <a:solidFill>
                  <a:srgbClr val="92D050"/>
                </a:solidFill>
                <a:latin typeface="Arial"/>
                <a:ea typeface="ＭＳ Ｐゴシック"/>
              </a:rPr>
              <a:t>Focus Italia. </a:t>
            </a:r>
            <a:r>
              <a:rPr lang="en-GB" sz="3500" b="1" strike="noStrike" spc="-1" dirty="0" err="1">
                <a:solidFill>
                  <a:srgbClr val="92D050"/>
                </a:solidFill>
                <a:latin typeface="Arial"/>
                <a:ea typeface="ＭＳ Ｐゴシック"/>
              </a:rPr>
              <a:t>Ricchezza</a:t>
            </a:r>
            <a:r>
              <a:rPr lang="en-GB" sz="3500" b="1" strike="noStrike" spc="-1" dirty="0">
                <a:solidFill>
                  <a:srgbClr val="92D050"/>
                </a:solidFill>
                <a:latin typeface="Arial"/>
                <a:ea typeface="ＭＳ Ｐゴシック"/>
              </a:rPr>
              <a:t> </a:t>
            </a:r>
            <a:endParaRPr lang="en-GB" sz="3500" b="0" strike="noStrike" spc="-1" dirty="0">
              <a:solidFill>
                <a:srgbClr val="92D050"/>
              </a:solidFill>
              <a:latin typeface="Arial"/>
            </a:endParaRPr>
          </a:p>
        </p:txBody>
      </p:sp>
      <p:graphicFrame>
        <p:nvGraphicFramePr>
          <p:cNvPr id="152" name="Segnaposto contenuto 3"/>
          <p:cNvGraphicFramePr/>
          <p:nvPr>
            <p:extLst>
              <p:ext uri="{D42A27DB-BD31-4B8C-83A1-F6EECF244321}">
                <p14:modId xmlns:p14="http://schemas.microsoft.com/office/powerpoint/2010/main" val="3439295736"/>
              </p:ext>
            </p:extLst>
          </p:nvPr>
        </p:nvGraphicFramePr>
        <p:xfrm>
          <a:off x="0" y="1290780"/>
          <a:ext cx="8228880" cy="46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" name="CustomShape 2"/>
          <p:cNvSpPr/>
          <p:nvPr/>
        </p:nvSpPr>
        <p:spPr>
          <a:xfrm>
            <a:off x="1296000" y="6339060"/>
            <a:ext cx="309564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402000" y="6339060"/>
            <a:ext cx="6915150" cy="249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Fonte Credit Suisse. </a:t>
            </a:r>
            <a:r>
              <a:rPr lang="en-GB" sz="1600" b="0" i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Rielaborazione</a:t>
            </a:r>
            <a:r>
              <a:rPr lang="en-GB" sz="1600" b="0" i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Oxfam Italia</a:t>
            </a:r>
            <a:endParaRPr lang="en-GB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45040" y="432000"/>
            <a:ext cx="5142960" cy="58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3500" b="1" strike="noStrike" spc="-1">
                <a:solidFill>
                  <a:srgbClr val="61A534"/>
                </a:solidFill>
                <a:latin typeface="Arial"/>
                <a:ea typeface="ＭＳ Ｐゴシック"/>
              </a:rPr>
              <a:t>Focus Italia. Reddito </a:t>
            </a:r>
            <a:endParaRPr lang="en-GB" sz="3500" b="0" strike="noStrike" spc="-1">
              <a:latin typeface="Arial"/>
            </a:endParaRPr>
          </a:p>
        </p:txBody>
      </p:sp>
      <p:pic>
        <p:nvPicPr>
          <p:cNvPr id="158" name="Immagine 157"/>
          <p:cNvPicPr/>
          <p:nvPr/>
        </p:nvPicPr>
        <p:blipFill>
          <a:blip r:embed="rId3"/>
          <a:stretch/>
        </p:blipFill>
        <p:spPr>
          <a:xfrm>
            <a:off x="597600" y="1211040"/>
            <a:ext cx="7394400" cy="462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66700" y="0"/>
            <a:ext cx="822888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500" b="1" strike="noStrike" spc="-1" dirty="0" err="1">
                <a:solidFill>
                  <a:srgbClr val="92D050"/>
                </a:solidFill>
                <a:latin typeface="+mj-lt"/>
                <a:ea typeface="ＭＳ Ｐゴシック"/>
              </a:rPr>
              <a:t>Nel</a:t>
            </a:r>
            <a:r>
              <a:rPr lang="en-GB" sz="3500" b="1" strike="noStrike" spc="-1" dirty="0">
                <a:solidFill>
                  <a:srgbClr val="92D050"/>
                </a:solidFill>
                <a:latin typeface="+mj-lt"/>
                <a:ea typeface="ＭＳ Ｐゴシック"/>
              </a:rPr>
              <a:t> 2016 in Italia…</a:t>
            </a:r>
            <a:endParaRPr lang="en-GB" sz="3500" b="0" strike="noStrike" spc="-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66700" y="944520"/>
            <a:ext cx="8572500" cy="427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a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trovarsi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in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condizioni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</a:t>
            </a:r>
            <a:r>
              <a:rPr lang="en-GB" sz="2000" b="1" i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povertà</a:t>
            </a:r>
            <a:r>
              <a:rPr lang="en-GB" sz="2000" b="1" i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i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assoluta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erano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1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milione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e 619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mila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famiglie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(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il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6,3%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delle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famiglie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residenti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) per un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totale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4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milioni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e 742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mila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individui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(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il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7,9%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dell’intera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popolazione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nazionale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).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Picco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incidenza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dal 2005.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endParaRPr lang="en-GB" sz="2000" b="0" strike="noStrike" spc="-1" dirty="0">
              <a:latin typeface="+mj-lt"/>
            </a:endParaRPr>
          </a:p>
          <a:p>
            <a:pPr marL="343080" indent="-34236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a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trovarsi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in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condizione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</a:t>
            </a:r>
            <a:r>
              <a:rPr lang="en-GB" sz="2000" b="1" i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povertà</a:t>
            </a:r>
            <a:r>
              <a:rPr lang="en-GB" sz="2000" b="1" i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i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relativa</a:t>
            </a:r>
            <a:r>
              <a:rPr lang="en-GB" sz="2000" b="1" i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erano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2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milioni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e 734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mila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famiglie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(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10,6%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delle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famiglie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residenti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) per un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totale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8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milioni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465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mila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individui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(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14%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dell’intera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popolazione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nazionale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)…</a:t>
            </a:r>
            <a:endParaRPr lang="en-GB" sz="2000" b="0" strike="noStrike" spc="-1" dirty="0">
              <a:latin typeface="+mj-lt"/>
            </a:endParaRPr>
          </a:p>
          <a:p>
            <a:pPr marL="343080" indent="-34236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il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20,6%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delle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persone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residenti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in Italia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risultava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rischio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di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povertà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(in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aumento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rispetto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al 19,9% del 2015),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il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12,1%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delle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persone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residenti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si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trovava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in 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grave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deprivazione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materiale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(in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crescita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rispetto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al 11,5% del 2015; </a:t>
            </a:r>
            <a:r>
              <a:rPr lang="en-GB" sz="2000" b="0" i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20esimi in UE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) e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il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12,8%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delle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persone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residenti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viveva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in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famiglie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bassa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intensità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di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lavoro</a:t>
            </a:r>
            <a:r>
              <a:rPr lang="en-GB" sz="2000" b="0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…</a:t>
            </a:r>
            <a:endParaRPr lang="en-GB" sz="2000" b="0" strike="noStrike" spc="-1" dirty="0">
              <a:latin typeface="+mj-lt"/>
            </a:endParaRPr>
          </a:p>
          <a:p>
            <a:pPr marL="343080" indent="-34236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la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percentuale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popolazione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italiana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rischio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di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povertà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o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esclusione</a:t>
            </a:r>
            <a:r>
              <a:rPr lang="en-GB" sz="2000" b="1" strike="noStrike" spc="-1" dirty="0">
                <a:solidFill>
                  <a:srgbClr val="61A534"/>
                </a:solidFill>
                <a:latin typeface="+mj-lt"/>
                <a:ea typeface="ＭＳ Ｐゴシック"/>
              </a:rPr>
              <a:t> </a:t>
            </a:r>
            <a:r>
              <a:rPr lang="en-GB" sz="2000" b="1" strike="noStrike" spc="-1" dirty="0" err="1">
                <a:solidFill>
                  <a:srgbClr val="61A534"/>
                </a:solidFill>
                <a:latin typeface="+mj-lt"/>
                <a:ea typeface="ＭＳ Ｐゴシック"/>
              </a:rPr>
              <a:t>sociale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era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pari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al </a:t>
            </a: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30,8% 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(in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aumento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rispetto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al 28,7% del 2015 e al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livello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pre-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crisi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pari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al 25,9% del 2006). Il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dato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è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superiore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oltre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7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punti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percentuali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rispetto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alla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media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dell’Unione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Europea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 28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Stati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membri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,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attestatasi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nel</a:t>
            </a: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2016 al 23,5%.</a:t>
            </a:r>
            <a:endParaRPr lang="en-GB" sz="2000" b="0" strike="noStrike" spc="-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GB" sz="20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endParaRPr lang="en-GB" sz="2000" b="0" strike="noStrike" spc="-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en-GB" sz="2000" b="0" strike="noStrike" spc="-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46400" y="353880"/>
            <a:ext cx="3563280" cy="178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000" b="1" strike="noStrike" spc="-1" dirty="0" err="1">
                <a:solidFill>
                  <a:srgbClr val="92D050"/>
                </a:solidFill>
                <a:latin typeface="+mj-lt"/>
                <a:ea typeface="ＭＳ Ｐゴシック"/>
              </a:rPr>
              <a:t>Informiamoci</a:t>
            </a:r>
            <a:endParaRPr lang="en-GB" sz="4000" b="0" strike="noStrike" spc="-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446400" y="3312360"/>
            <a:ext cx="5976000" cy="276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Per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il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prossimo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incontro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cercate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su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internet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il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significato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una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o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più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queste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definizioni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:</a:t>
            </a:r>
            <a:endParaRPr lang="en-GB" sz="2200" b="0" strike="noStrike" spc="-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en-GB" sz="2200" b="0" strike="noStrike" spc="-1" dirty="0">
              <a:latin typeface="+mj-lt"/>
            </a:endParaRPr>
          </a:p>
          <a:p>
            <a:pPr marL="343080" indent="-34236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lang="en-GB" sz="22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Povertà</a:t>
            </a:r>
            <a:r>
              <a:rPr lang="en-GB" sz="22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assoluta</a:t>
            </a:r>
            <a:r>
              <a:rPr lang="en-GB" sz="22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(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cosa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è e come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si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quantifica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)</a:t>
            </a:r>
            <a:endParaRPr lang="en-GB" sz="2200" b="0" strike="noStrike" spc="-1" dirty="0">
              <a:latin typeface="+mj-lt"/>
            </a:endParaRPr>
          </a:p>
          <a:p>
            <a:pPr marL="343080" indent="-34236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lang="en-GB" sz="22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Povertà</a:t>
            </a:r>
            <a:r>
              <a:rPr lang="en-GB" sz="22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relativa</a:t>
            </a:r>
            <a:endParaRPr lang="en-GB" sz="2200" b="0" strike="noStrike" spc="-1" dirty="0">
              <a:latin typeface="+mj-lt"/>
            </a:endParaRPr>
          </a:p>
          <a:p>
            <a:pPr marL="343080" indent="-34236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lang="en-GB" sz="22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Persone</a:t>
            </a:r>
            <a:r>
              <a:rPr lang="en-GB" sz="22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rischio</a:t>
            </a:r>
            <a:r>
              <a:rPr lang="en-GB" sz="2200" b="1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povertà</a:t>
            </a:r>
            <a:endParaRPr lang="en-GB" sz="2200" b="0" strike="noStrike" spc="-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en-GB" sz="2200" b="0" strike="noStrike" spc="-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en-GB" sz="2200" b="0" strike="noStrike" spc="-1" dirty="0">
              <a:latin typeface="+mj-lt"/>
            </a:endParaRPr>
          </a:p>
        </p:txBody>
      </p:sp>
      <p:pic>
        <p:nvPicPr>
          <p:cNvPr id="166" name="Immagine 4"/>
          <p:cNvPicPr/>
          <p:nvPr/>
        </p:nvPicPr>
        <p:blipFill>
          <a:blip r:embed="rId2"/>
          <a:srcRect l="12860" t="19577" r="24839" b="32046"/>
          <a:stretch/>
        </p:blipFill>
        <p:spPr>
          <a:xfrm>
            <a:off x="3170250" y="-19200"/>
            <a:ext cx="5688000" cy="3311640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1600200"/>
            <a:ext cx="8228880" cy="427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endParaRPr lang="en-GB" sz="1800" b="0" strike="noStrike" spc="-1" dirty="0">
              <a:solidFill>
                <a:srgbClr val="92D05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n-GB" sz="4400" b="1" strike="noStrike" spc="-1" dirty="0">
                <a:solidFill>
                  <a:srgbClr val="92D050"/>
                </a:solidFill>
                <a:latin typeface="Arial"/>
                <a:ea typeface="ＭＳ Ｐゴシック"/>
              </a:rPr>
              <a:t>GRAZIE PER L’ATTENZIONE!</a:t>
            </a:r>
            <a:endParaRPr lang="en-GB" sz="4400" b="0" strike="noStrike" spc="-1" dirty="0">
              <a:solidFill>
                <a:srgbClr val="92D05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788000" y="1600200"/>
            <a:ext cx="4355280" cy="427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01"/>
              </a:spcBef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01"/>
              </a:spcBef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en-GB" sz="5400" b="1" strike="noStrike" spc="-1" dirty="0" err="1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Laboratorio</a:t>
            </a:r>
            <a:r>
              <a:rPr lang="en-GB" sz="5400" b="1" strike="noStrike" spc="-1" dirty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 </a:t>
            </a:r>
            <a:r>
              <a:rPr lang="en-GB" sz="5400" b="1" strike="noStrike" spc="-1" dirty="0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/>
            </a:r>
            <a:br>
              <a:rPr lang="en-GB" sz="5400" b="1" strike="noStrike" spc="-1" dirty="0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</a:br>
            <a:r>
              <a:rPr lang="en-GB" sz="5400" b="1" strike="noStrike" spc="-1" dirty="0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I </a:t>
            </a:r>
            <a:endParaRPr lang="en-GB" sz="5400" b="0" strike="noStrike" spc="-1" dirty="0">
              <a:solidFill>
                <a:srgbClr val="92D050"/>
              </a:solidFill>
              <a:latin typeface="Corbel" panose="020B0503020204020204" pitchFamily="34" charset="0"/>
            </a:endParaRPr>
          </a:p>
        </p:txBody>
      </p:sp>
      <p:pic>
        <p:nvPicPr>
          <p:cNvPr id="100" name="Immagine 1"/>
          <p:cNvPicPr/>
          <p:nvPr/>
        </p:nvPicPr>
        <p:blipFill>
          <a:blip r:embed="rId3"/>
          <a:srcRect b="14752"/>
          <a:stretch/>
        </p:blipFill>
        <p:spPr>
          <a:xfrm>
            <a:off x="0" y="0"/>
            <a:ext cx="4571280" cy="691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magine 2"/>
          <p:cNvPicPr/>
          <p:nvPr/>
        </p:nvPicPr>
        <p:blipFill>
          <a:blip r:embed="rId3"/>
          <a:stretch/>
        </p:blipFill>
        <p:spPr>
          <a:xfrm>
            <a:off x="0" y="0"/>
            <a:ext cx="9216360" cy="685728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4629150" y="1094940"/>
            <a:ext cx="4228380" cy="323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8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Nel</a:t>
            </a:r>
            <a:r>
              <a:rPr lang="en-GB" sz="4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GB" sz="48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mondo</a:t>
            </a:r>
            <a:r>
              <a:rPr lang="en-GB" sz="4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GB" sz="48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abbiamo</a:t>
            </a:r>
            <a:r>
              <a:rPr lang="en-GB" sz="4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GB" sz="48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tutti</a:t>
            </a:r>
            <a:r>
              <a:rPr lang="en-GB" sz="4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le </a:t>
            </a:r>
            <a:r>
              <a:rPr lang="en-GB" sz="48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stesse</a:t>
            </a:r>
            <a:r>
              <a:rPr lang="en-GB" sz="4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GB" sz="4800" b="1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opportunità</a:t>
            </a:r>
            <a:r>
              <a:rPr lang="en-GB" sz="4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? </a:t>
            </a:r>
            <a:endParaRPr lang="en-GB" sz="4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274680"/>
            <a:ext cx="822888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500" b="1" strike="noStrike" spc="-1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Creiamo un equilibrio</a:t>
            </a:r>
            <a:endParaRPr lang="en-GB" sz="3500" b="0" strike="noStrike" spc="-1">
              <a:solidFill>
                <a:srgbClr val="92D050"/>
              </a:solidFill>
              <a:latin typeface="Corbel" panose="020B0503020204020204" pitchFamily="34" charset="0"/>
            </a:endParaRPr>
          </a:p>
        </p:txBody>
      </p:sp>
      <p:pic>
        <p:nvPicPr>
          <p:cNvPr id="104" name="AXh4Fh_lKBo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457200" y="1217940"/>
            <a:ext cx="8178270" cy="52400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274680"/>
            <a:ext cx="822888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3800" b="1" strike="noStrike" spc="-1" dirty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Le </a:t>
            </a:r>
            <a:r>
              <a:rPr lang="en-GB" sz="3800" b="1" strike="noStrike" spc="-1" dirty="0" err="1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dimensioni</a:t>
            </a:r>
            <a:r>
              <a:rPr lang="en-GB" sz="3800" b="1" strike="noStrike" spc="-1" dirty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 </a:t>
            </a:r>
            <a:r>
              <a:rPr lang="en-GB" sz="3800" b="1" strike="noStrike" spc="-1" dirty="0" err="1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della</a:t>
            </a:r>
            <a:r>
              <a:rPr lang="en-GB" sz="3800" b="1" strike="noStrike" spc="-1" dirty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 </a:t>
            </a:r>
            <a:r>
              <a:rPr lang="en-GB" sz="3800" b="1" strike="noStrike" spc="-1" dirty="0" err="1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disuguaglianza</a:t>
            </a:r>
            <a:endParaRPr lang="en-GB" sz="3800" b="0" strike="noStrike" spc="-1" dirty="0">
              <a:solidFill>
                <a:srgbClr val="92D050"/>
              </a:solidFill>
              <a:latin typeface="Corbel" panose="020B0503020204020204" pitchFamily="34" charset="0"/>
            </a:endParaRPr>
          </a:p>
        </p:txBody>
      </p:sp>
      <p:pic>
        <p:nvPicPr>
          <p:cNvPr id="106" name="Segnaposto contenuto 3"/>
          <p:cNvPicPr/>
          <p:nvPr/>
        </p:nvPicPr>
        <p:blipFill>
          <a:blip r:embed="rId3"/>
          <a:stretch/>
        </p:blipFill>
        <p:spPr>
          <a:xfrm>
            <a:off x="323850" y="1530720"/>
            <a:ext cx="2393790" cy="1797840"/>
          </a:xfrm>
          <a:prstGeom prst="rect">
            <a:avLst/>
          </a:prstGeom>
          <a:ln>
            <a:noFill/>
          </a:ln>
        </p:spPr>
      </p:pic>
      <p:pic>
        <p:nvPicPr>
          <p:cNvPr id="107" name="Immagine 7"/>
          <p:cNvPicPr/>
          <p:nvPr/>
        </p:nvPicPr>
        <p:blipFill>
          <a:blip r:embed="rId4"/>
          <a:stretch/>
        </p:blipFill>
        <p:spPr>
          <a:xfrm>
            <a:off x="2967840" y="1821600"/>
            <a:ext cx="2496960" cy="179784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775800" y="3303720"/>
            <a:ext cx="12006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Ricchezza</a:t>
            </a:r>
            <a:endParaRPr lang="en-GB" sz="1600" b="0" strike="noStrike" spc="-1">
              <a:latin typeface="Corbel" panose="020B0503020204020204" pitchFamily="34" charset="0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3526920" y="2260800"/>
            <a:ext cx="10792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Reddito</a:t>
            </a:r>
            <a:endParaRPr lang="en-GB" sz="1600" b="0" strike="noStrike" spc="-1">
              <a:latin typeface="Corbel" panose="020B0503020204020204" pitchFamily="34" charset="0"/>
            </a:endParaRPr>
          </a:p>
        </p:txBody>
      </p:sp>
      <p:pic>
        <p:nvPicPr>
          <p:cNvPr id="110" name="Immagine 13"/>
          <p:cNvPicPr/>
          <p:nvPr/>
        </p:nvPicPr>
        <p:blipFill>
          <a:blip r:embed="rId5"/>
          <a:stretch/>
        </p:blipFill>
        <p:spPr>
          <a:xfrm>
            <a:off x="180720" y="5445360"/>
            <a:ext cx="1870200" cy="1316160"/>
          </a:xfrm>
          <a:prstGeom prst="rect">
            <a:avLst/>
          </a:prstGeom>
          <a:ln>
            <a:noFill/>
          </a:ln>
        </p:spPr>
      </p:pic>
      <p:pic>
        <p:nvPicPr>
          <p:cNvPr id="111" name="Immagine 14"/>
          <p:cNvPicPr/>
          <p:nvPr/>
        </p:nvPicPr>
        <p:blipFill>
          <a:blip r:embed="rId6"/>
          <a:stretch/>
        </p:blipFill>
        <p:spPr>
          <a:xfrm>
            <a:off x="2377440" y="5445360"/>
            <a:ext cx="1716120" cy="1316160"/>
          </a:xfrm>
          <a:prstGeom prst="rect">
            <a:avLst/>
          </a:prstGeom>
          <a:ln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2017440" y="5971680"/>
            <a:ext cx="5032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vs</a:t>
            </a:r>
            <a:endParaRPr lang="en-GB" sz="1400" b="0" strike="noStrike" spc="-1">
              <a:latin typeface="Corbel" panose="020B0503020204020204" pitchFamily="34" charset="0"/>
            </a:endParaRPr>
          </a:p>
        </p:txBody>
      </p:sp>
      <p:sp>
        <p:nvSpPr>
          <p:cNvPr id="113" name="Line 5"/>
          <p:cNvSpPr/>
          <p:nvPr/>
        </p:nvSpPr>
        <p:spPr>
          <a:xfrm flipV="1">
            <a:off x="179640" y="5301000"/>
            <a:ext cx="8745120" cy="18360"/>
          </a:xfrm>
          <a:prstGeom prst="line">
            <a:avLst/>
          </a:prstGeom>
          <a:ln w="38160">
            <a:solidFill>
              <a:srgbClr val="F05F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Immagine 18"/>
          <p:cNvPicPr/>
          <p:nvPr/>
        </p:nvPicPr>
        <p:blipFill>
          <a:blip r:embed="rId7"/>
          <a:stretch/>
        </p:blipFill>
        <p:spPr>
          <a:xfrm>
            <a:off x="4536000" y="5445360"/>
            <a:ext cx="1979640" cy="1316160"/>
          </a:xfrm>
          <a:prstGeom prst="rect">
            <a:avLst/>
          </a:prstGeom>
          <a:ln>
            <a:noFill/>
          </a:ln>
        </p:spPr>
      </p:pic>
      <p:sp>
        <p:nvSpPr>
          <p:cNvPr id="115" name="CustomShape 6"/>
          <p:cNvSpPr/>
          <p:nvPr/>
        </p:nvSpPr>
        <p:spPr>
          <a:xfrm>
            <a:off x="6505200" y="5971680"/>
            <a:ext cx="5032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vs</a:t>
            </a:r>
            <a:endParaRPr lang="en-GB" sz="1400" b="0" strike="noStrike" spc="-1">
              <a:latin typeface="Corbel" panose="020B0503020204020204" pitchFamily="34" charset="0"/>
            </a:endParaRPr>
          </a:p>
        </p:txBody>
      </p:sp>
      <p:sp>
        <p:nvSpPr>
          <p:cNvPr id="116" name="Line 7"/>
          <p:cNvSpPr/>
          <p:nvPr/>
        </p:nvSpPr>
        <p:spPr>
          <a:xfrm>
            <a:off x="4283640" y="5301000"/>
            <a:ext cx="360" cy="1557000"/>
          </a:xfrm>
          <a:prstGeom prst="line">
            <a:avLst/>
          </a:prstGeom>
          <a:ln w="38160">
            <a:solidFill>
              <a:srgbClr val="F05F1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" name="Immagine 22"/>
          <p:cNvPicPr/>
          <p:nvPr/>
        </p:nvPicPr>
        <p:blipFill>
          <a:blip r:embed="rId8"/>
          <a:stretch/>
        </p:blipFill>
        <p:spPr>
          <a:xfrm>
            <a:off x="6876360" y="5488560"/>
            <a:ext cx="2048400" cy="1272960"/>
          </a:xfrm>
          <a:prstGeom prst="rect">
            <a:avLst/>
          </a:prstGeom>
          <a:ln>
            <a:noFill/>
          </a:ln>
        </p:spPr>
      </p:pic>
      <p:sp>
        <p:nvSpPr>
          <p:cNvPr id="118" name="CustomShape 8"/>
          <p:cNvSpPr/>
          <p:nvPr/>
        </p:nvSpPr>
        <p:spPr>
          <a:xfrm>
            <a:off x="1376280" y="4944600"/>
            <a:ext cx="68673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 spc="-1" dirty="0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Accesso a terra e </a:t>
            </a:r>
            <a:r>
              <a:rPr lang="en-GB" sz="1600" b="1" strike="noStrike" spc="-1" dirty="0" err="1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risorse</a:t>
            </a:r>
            <a:r>
              <a:rPr lang="en-GB" sz="1600" b="1" strike="noStrike" spc="-1" dirty="0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                                     Accesso </a:t>
            </a:r>
            <a:r>
              <a:rPr lang="en-GB" sz="1600" b="1" strike="noStrike" spc="-1" dirty="0" err="1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ai</a:t>
            </a:r>
            <a:r>
              <a:rPr lang="en-GB" sz="1600" b="1" strike="noStrike" spc="-1" dirty="0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 </a:t>
            </a:r>
            <a:r>
              <a:rPr lang="en-GB" sz="1600" b="1" strike="noStrike" spc="-1" dirty="0" err="1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servizi</a:t>
            </a:r>
            <a:r>
              <a:rPr lang="en-GB" sz="1600" b="1" strike="noStrike" spc="-1" dirty="0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  </a:t>
            </a:r>
            <a:endParaRPr lang="en-GB" sz="1600" b="0" strike="noStrike" spc="-1" dirty="0">
              <a:latin typeface="Corbel" panose="020B0503020204020204" pitchFamily="34" charset="0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202680" y="1196640"/>
            <a:ext cx="5448600" cy="2735640"/>
          </a:xfrm>
          <a:prstGeom prst="rect">
            <a:avLst/>
          </a:prstGeom>
          <a:noFill/>
          <a:ln w="349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Immagine 4"/>
          <p:cNvPicPr/>
          <p:nvPr/>
        </p:nvPicPr>
        <p:blipFill>
          <a:blip r:embed="rId9"/>
          <a:stretch/>
        </p:blipFill>
        <p:spPr>
          <a:xfrm>
            <a:off x="6669720" y="1196640"/>
            <a:ext cx="2255040" cy="1479600"/>
          </a:xfrm>
          <a:prstGeom prst="rect">
            <a:avLst/>
          </a:prstGeom>
          <a:ln>
            <a:noFill/>
          </a:ln>
        </p:spPr>
      </p:pic>
      <p:sp>
        <p:nvSpPr>
          <p:cNvPr id="121" name="CustomShape 10"/>
          <p:cNvSpPr/>
          <p:nvPr/>
        </p:nvSpPr>
        <p:spPr>
          <a:xfrm>
            <a:off x="5821560" y="1750320"/>
            <a:ext cx="10792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Genere</a:t>
            </a:r>
            <a:endParaRPr lang="en-GB" sz="1600" b="0" strike="noStrike" spc="-1">
              <a:latin typeface="Corbel" panose="020B0503020204020204" pitchFamily="34" charset="0"/>
            </a:endParaRPr>
          </a:p>
        </p:txBody>
      </p:sp>
      <p:pic>
        <p:nvPicPr>
          <p:cNvPr id="122" name="Immagine 5"/>
          <p:cNvPicPr/>
          <p:nvPr/>
        </p:nvPicPr>
        <p:blipFill>
          <a:blip r:embed="rId10"/>
          <a:stretch/>
        </p:blipFill>
        <p:spPr>
          <a:xfrm>
            <a:off x="6097320" y="2746080"/>
            <a:ext cx="2827440" cy="1513800"/>
          </a:xfrm>
          <a:prstGeom prst="rect">
            <a:avLst/>
          </a:prstGeom>
          <a:ln>
            <a:noFill/>
          </a:ln>
        </p:spPr>
      </p:pic>
      <p:sp>
        <p:nvSpPr>
          <p:cNvPr id="123" name="CustomShape 11"/>
          <p:cNvSpPr/>
          <p:nvPr/>
        </p:nvSpPr>
        <p:spPr>
          <a:xfrm>
            <a:off x="6876360" y="4292280"/>
            <a:ext cx="17208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C00000"/>
                </a:solidFill>
                <a:latin typeface="Corbel" panose="020B0503020204020204" pitchFamily="34" charset="0"/>
                <a:ea typeface="ＭＳ Ｐゴシック"/>
              </a:rPr>
              <a:t>Generazionale</a:t>
            </a:r>
            <a:endParaRPr lang="en-GB" sz="1600" b="0" strike="noStrike" spc="-1">
              <a:latin typeface="Corbel" panose="020B0503020204020204" pitchFamily="34" charset="0"/>
            </a:endParaRPr>
          </a:p>
        </p:txBody>
      </p:sp>
      <p:sp>
        <p:nvSpPr>
          <p:cNvPr id="124" name="CustomShape 12"/>
          <p:cNvSpPr/>
          <p:nvPr/>
        </p:nvSpPr>
        <p:spPr>
          <a:xfrm>
            <a:off x="2226600" y="3579120"/>
            <a:ext cx="3594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NOSTRO PRINCIPALE FOCUS</a:t>
            </a:r>
            <a:endParaRPr lang="en-GB" sz="2000" b="0" strike="noStrike" spc="-1" dirty="0">
              <a:solidFill>
                <a:srgbClr val="92D050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680"/>
            <a:ext cx="822888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500" b="1" strike="noStrike" spc="-1" dirty="0">
                <a:solidFill>
                  <a:srgbClr val="92D050"/>
                </a:solidFill>
                <a:latin typeface="+mj-lt"/>
                <a:ea typeface="ＭＳ Ｐゴシック"/>
              </a:rPr>
              <a:t>Il </a:t>
            </a:r>
            <a:r>
              <a:rPr lang="en-GB" sz="3500" b="1" strike="noStrike" spc="-1" dirty="0" err="1">
                <a:solidFill>
                  <a:srgbClr val="92D050"/>
                </a:solidFill>
                <a:latin typeface="+mj-lt"/>
                <a:ea typeface="ＭＳ Ｐゴシック"/>
              </a:rPr>
              <a:t>termometro</a:t>
            </a:r>
            <a:r>
              <a:rPr lang="en-GB" sz="3500" b="1" strike="noStrike" spc="-1" dirty="0">
                <a:solidFill>
                  <a:srgbClr val="92D050"/>
                </a:solidFill>
                <a:latin typeface="+mj-lt"/>
                <a:ea typeface="ＭＳ Ｐゴシック"/>
              </a:rPr>
              <a:t> </a:t>
            </a:r>
            <a:r>
              <a:rPr lang="en-GB" sz="3500" b="1" strike="noStrike" spc="-1" dirty="0" err="1">
                <a:solidFill>
                  <a:srgbClr val="92D050"/>
                </a:solidFill>
                <a:latin typeface="+mj-lt"/>
                <a:ea typeface="ＭＳ Ｐゴシック"/>
              </a:rPr>
              <a:t>della</a:t>
            </a:r>
            <a:r>
              <a:rPr lang="en-GB" sz="3500" b="1" strike="noStrike" spc="-1" dirty="0">
                <a:solidFill>
                  <a:srgbClr val="92D050"/>
                </a:solidFill>
                <a:latin typeface="+mj-lt"/>
                <a:ea typeface="ＭＳ Ｐゴシック"/>
              </a:rPr>
              <a:t> </a:t>
            </a:r>
            <a:r>
              <a:rPr lang="en-GB" sz="3500" b="1" strike="noStrike" spc="-1" dirty="0" err="1">
                <a:solidFill>
                  <a:srgbClr val="92D050"/>
                </a:solidFill>
                <a:latin typeface="+mj-lt"/>
                <a:ea typeface="ＭＳ Ｐゴシック"/>
              </a:rPr>
              <a:t>disuguaglianza</a:t>
            </a:r>
            <a:endParaRPr lang="en-GB" sz="3500" b="0" strike="noStrike" spc="-1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126" name="Segnaposto contenuto 3"/>
          <p:cNvPicPr/>
          <p:nvPr/>
        </p:nvPicPr>
        <p:blipFill>
          <a:blip r:embed="rId3"/>
          <a:stretch/>
        </p:blipFill>
        <p:spPr>
          <a:xfrm>
            <a:off x="7720410" y="192060"/>
            <a:ext cx="1060200" cy="1091160"/>
          </a:xfrm>
          <a:prstGeom prst="rect">
            <a:avLst/>
          </a:prstGeom>
          <a:ln>
            <a:noFill/>
          </a:ln>
        </p:spPr>
      </p:pic>
      <p:pic>
        <p:nvPicPr>
          <p:cNvPr id="127" name="Immagine 4"/>
          <p:cNvPicPr/>
          <p:nvPr/>
        </p:nvPicPr>
        <p:blipFill>
          <a:blip r:embed="rId4"/>
          <a:stretch/>
        </p:blipFill>
        <p:spPr>
          <a:xfrm>
            <a:off x="1314360" y="2430720"/>
            <a:ext cx="1799280" cy="100188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222840" y="1832400"/>
            <a:ext cx="38905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Sostenibilità della crescita economica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129" name="Immagine 7"/>
          <p:cNvPicPr/>
          <p:nvPr/>
        </p:nvPicPr>
        <p:blipFill>
          <a:blip r:embed="rId5"/>
          <a:stretch/>
        </p:blipFill>
        <p:spPr>
          <a:xfrm>
            <a:off x="683640" y="4564800"/>
            <a:ext cx="1799280" cy="115128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-240120" y="4022640"/>
            <a:ext cx="35996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Grado di coesione sociale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131" name="Immagine 10"/>
          <p:cNvPicPr/>
          <p:nvPr/>
        </p:nvPicPr>
        <p:blipFill>
          <a:blip r:embed="rId6"/>
          <a:stretch/>
        </p:blipFill>
        <p:spPr>
          <a:xfrm>
            <a:off x="4718520" y="2487240"/>
            <a:ext cx="1799640" cy="1001880"/>
          </a:xfrm>
          <a:prstGeom prst="rect">
            <a:avLst/>
          </a:prstGeom>
          <a:ln>
            <a:noFill/>
          </a:ln>
        </p:spPr>
      </p:pic>
      <p:sp>
        <p:nvSpPr>
          <p:cNvPr id="132" name="CustomShape 4"/>
          <p:cNvSpPr/>
          <p:nvPr/>
        </p:nvSpPr>
        <p:spPr>
          <a:xfrm>
            <a:off x="3944160" y="1832400"/>
            <a:ext cx="33476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Inclusione/esclusione socio-economica e povertà 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133" name="Immagine 12"/>
          <p:cNvPicPr/>
          <p:nvPr/>
        </p:nvPicPr>
        <p:blipFill>
          <a:blip r:embed="rId7"/>
          <a:stretch/>
        </p:blipFill>
        <p:spPr>
          <a:xfrm>
            <a:off x="6392520" y="4592160"/>
            <a:ext cx="1799640" cy="1123920"/>
          </a:xfrm>
          <a:prstGeom prst="rect">
            <a:avLst/>
          </a:prstGeom>
          <a:ln>
            <a:noFill/>
          </a:ln>
        </p:spPr>
      </p:pic>
      <p:sp>
        <p:nvSpPr>
          <p:cNvPr id="134" name="CustomShape 5"/>
          <p:cNvSpPr/>
          <p:nvPr/>
        </p:nvSpPr>
        <p:spPr>
          <a:xfrm>
            <a:off x="5520600" y="3979800"/>
            <a:ext cx="35996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Fiducia nelle istituzioni/stabilità politica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135" name="Immagine 14"/>
          <p:cNvPicPr/>
          <p:nvPr/>
        </p:nvPicPr>
        <p:blipFill>
          <a:blip r:embed="rId8"/>
          <a:stretch/>
        </p:blipFill>
        <p:spPr>
          <a:xfrm>
            <a:off x="3360240" y="4564800"/>
            <a:ext cx="2154960" cy="1151280"/>
          </a:xfrm>
          <a:prstGeom prst="rect">
            <a:avLst/>
          </a:prstGeom>
          <a:ln>
            <a:noFill/>
          </a:ln>
        </p:spPr>
      </p:pic>
      <p:sp>
        <p:nvSpPr>
          <p:cNvPr id="136" name="CustomShape 6"/>
          <p:cNvSpPr/>
          <p:nvPr/>
        </p:nvSpPr>
        <p:spPr>
          <a:xfrm>
            <a:off x="2483640" y="4001040"/>
            <a:ext cx="35996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 Mobilità sociale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137" name="Immagine 16"/>
          <p:cNvPicPr/>
          <p:nvPr/>
        </p:nvPicPr>
        <p:blipFill>
          <a:blip r:embed="rId9"/>
          <a:stretch/>
        </p:blipFill>
        <p:spPr>
          <a:xfrm rot="1825200">
            <a:off x="6795360" y="2549520"/>
            <a:ext cx="1509840" cy="1152360"/>
          </a:xfrm>
          <a:prstGeom prst="rect">
            <a:avLst/>
          </a:prstGeom>
          <a:ln>
            <a:noFill/>
          </a:ln>
        </p:spPr>
      </p:pic>
      <p:sp>
        <p:nvSpPr>
          <p:cNvPr id="138" name="CustomShape 7"/>
          <p:cNvSpPr/>
          <p:nvPr/>
        </p:nvSpPr>
        <p:spPr>
          <a:xfrm rot="1827600">
            <a:off x="6736320" y="2070360"/>
            <a:ext cx="24030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    </a:t>
            </a:r>
            <a:r>
              <a:rPr lang="en-GB" sz="1600" b="1" strike="noStrike" spc="-1">
                <a:solidFill>
                  <a:srgbClr val="FF0000"/>
                </a:solidFill>
                <a:latin typeface="Arial"/>
                <a:ea typeface="ＭＳ Ｐゴシック"/>
              </a:rPr>
              <a:t>Iniquità e ingiustizia del sistema</a:t>
            </a:r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457200" y="274680"/>
            <a:ext cx="822888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500" b="1" strike="noStrike" spc="-1" dirty="0" err="1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Ricchezza</a:t>
            </a:r>
            <a:r>
              <a:rPr lang="en-GB" sz="3500" b="1" strike="noStrike" spc="-1" dirty="0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 </a:t>
            </a:r>
            <a:r>
              <a:rPr lang="en-GB" sz="3500" b="1" strike="noStrike" spc="-1" dirty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e </a:t>
            </a:r>
            <a:r>
              <a:rPr lang="en-GB" sz="3500" b="1" strike="noStrike" spc="-1" dirty="0" err="1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Reddito</a:t>
            </a:r>
            <a:r>
              <a:rPr lang="en-GB" sz="3500" b="1" strike="noStrike" spc="-1" dirty="0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 / </a:t>
            </a:r>
            <a:r>
              <a:rPr lang="en-GB" sz="3500" b="1" strike="noStrike" spc="-1" dirty="0" err="1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definizione</a:t>
            </a:r>
            <a:endParaRPr lang="en-GB" sz="3500" b="0" strike="noStrike" spc="-1" dirty="0">
              <a:solidFill>
                <a:srgbClr val="92D050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9851"/>
              </p:ext>
            </p:extLst>
          </p:nvPr>
        </p:nvGraphicFramePr>
        <p:xfrm>
          <a:off x="457200" y="1581835"/>
          <a:ext cx="8228880" cy="454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2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orbel" panose="020B0503020204020204" pitchFamily="34" charset="0"/>
                        </a:rPr>
                        <a:t>Definizione tecnica</a:t>
                      </a:r>
                      <a:endParaRPr lang="it-IT" sz="2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orbel" panose="020B0503020204020204" pitchFamily="34" charset="0"/>
                        </a:rPr>
                        <a:t>Cosa ci indica</a:t>
                      </a:r>
                      <a:endParaRPr lang="it-IT" sz="2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orbel" panose="020B0503020204020204" pitchFamily="34" charset="0"/>
                        </a:rPr>
                        <a:t>Reddito</a:t>
                      </a:r>
                      <a:endParaRPr lang="it-IT" sz="2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Corbel" panose="020B0503020204020204" pitchFamily="34" charset="0"/>
                        </a:rPr>
                        <a:t>L'utile che viene dall'esercizio di un'attività professionale, industriale, commerciale, dall'impiego di capitali o dalla prestazione di servizi, in un dato periodo di tempo</a:t>
                      </a:r>
                      <a:endParaRPr lang="it-IT" sz="2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ＭＳ Ｐゴシック"/>
                        </a:rPr>
                        <a:t>La condizione economica di individui e famiglie (capacità di consumo e risparmio). </a:t>
                      </a: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</a:endParaRPr>
                    </a:p>
                    <a:p>
                      <a:endParaRPr lang="it-IT" sz="2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orbel" panose="020B0503020204020204" pitchFamily="34" charset="0"/>
                        </a:rPr>
                        <a:t>Ricchezza</a:t>
                      </a:r>
                      <a:endParaRPr lang="it-IT" sz="2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Corbel" panose="020B0503020204020204" pitchFamily="34" charset="0"/>
                        </a:rPr>
                        <a:t>Valore (variabile nel tempo) del patrimonio immobiliare e mobiliare al netto dell’indebitamento</a:t>
                      </a:r>
                      <a:endParaRPr lang="it-IT" sz="2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Corbel" panose="020B0503020204020204" pitchFamily="34" charset="0"/>
                        </a:rPr>
                        <a:t>La capacità di individui e famiglie di resistere (o meno) a shock improvvisi come raccolti scarsi, spese mediche impreviste, perdita temporanea del lavoro</a:t>
                      </a:r>
                      <a:endParaRPr lang="it-IT" sz="2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913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457200" y="274680"/>
            <a:ext cx="822888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500" b="1" strike="noStrike" spc="-1" dirty="0" err="1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Ricchezza</a:t>
            </a:r>
            <a:r>
              <a:rPr lang="en-GB" sz="3500" b="1" strike="noStrike" spc="-1" dirty="0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 </a:t>
            </a:r>
            <a:r>
              <a:rPr lang="en-GB" sz="3500" b="1" strike="noStrike" spc="-1" dirty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e </a:t>
            </a:r>
            <a:r>
              <a:rPr lang="en-GB" sz="3500" b="1" strike="noStrike" spc="-1" dirty="0" err="1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Reddito</a:t>
            </a:r>
            <a:r>
              <a:rPr lang="en-GB" sz="3500" b="1" strike="noStrike" spc="-1" dirty="0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 / </a:t>
            </a:r>
            <a:r>
              <a:rPr lang="en-GB" sz="3500" b="1" strike="noStrike" spc="-1" dirty="0" err="1" smtClean="0">
                <a:solidFill>
                  <a:srgbClr val="92D050"/>
                </a:solidFill>
                <a:latin typeface="Corbel" panose="020B0503020204020204" pitchFamily="34" charset="0"/>
                <a:ea typeface="ＭＳ Ｐゴシック"/>
              </a:rPr>
              <a:t>relazione</a:t>
            </a:r>
            <a:endParaRPr lang="en-GB" sz="3500" b="0" strike="noStrike" spc="-1" dirty="0">
              <a:solidFill>
                <a:srgbClr val="92D050"/>
              </a:solidFill>
              <a:latin typeface="Corbel" panose="020B0503020204020204" pitchFamily="34" charset="0"/>
            </a:endParaRPr>
          </a:p>
        </p:txBody>
      </p:sp>
      <p:sp>
        <p:nvSpPr>
          <p:cNvPr id="18" name="Segnaposto testo 4"/>
          <p:cNvSpPr txBox="1">
            <a:spLocks/>
          </p:cNvSpPr>
          <p:nvPr/>
        </p:nvSpPr>
        <p:spPr>
          <a:xfrm>
            <a:off x="190140" y="1403228"/>
            <a:ext cx="8763000" cy="193963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901"/>
              </a:spcBef>
              <a:buFont typeface="Corbel" pitchFamily="34" charset="0"/>
              <a:buNone/>
            </a:pPr>
            <a:r>
              <a:rPr lang="it-IT" sz="2600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La </a:t>
            </a:r>
            <a:r>
              <a:rPr lang="it-IT" sz="2600" b="1" i="1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ricchezza</a:t>
            </a:r>
            <a:r>
              <a:rPr lang="it-IT" sz="2600" i="1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 </a:t>
            </a:r>
            <a:r>
              <a:rPr lang="it-IT" sz="2600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investita/valorizzata/movimentata genera </a:t>
            </a:r>
            <a:r>
              <a:rPr lang="it-IT" sz="2600" i="1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reddito</a:t>
            </a:r>
            <a:r>
              <a:rPr lang="it-IT" sz="2600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. </a:t>
            </a:r>
            <a:r>
              <a:rPr lang="it-IT" sz="2600" dirty="0" smtClean="0">
                <a:latin typeface="Corbel" panose="020B0503020204020204" pitchFamily="34" charset="0"/>
              </a:rPr>
              <a:t/>
            </a:r>
            <a:br>
              <a:rPr lang="it-IT" sz="2600" dirty="0" smtClean="0">
                <a:latin typeface="Corbel" panose="020B0503020204020204" pitchFamily="34" charset="0"/>
              </a:rPr>
            </a:br>
            <a:r>
              <a:rPr lang="it-IT" sz="2600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Il </a:t>
            </a:r>
            <a:r>
              <a:rPr lang="it-IT" sz="2600" b="1" i="1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reddito</a:t>
            </a:r>
            <a:r>
              <a:rPr lang="it-IT" sz="2600" i="1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 </a:t>
            </a:r>
            <a:r>
              <a:rPr lang="it-IT" sz="2600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permette di accumulare </a:t>
            </a:r>
            <a:r>
              <a:rPr lang="it-IT" sz="2600" i="1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ricchezza</a:t>
            </a:r>
            <a:r>
              <a:rPr lang="it-IT" sz="2600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901"/>
              </a:spcBef>
              <a:buFont typeface="Corbel" pitchFamily="34" charset="0"/>
              <a:buNone/>
            </a:pPr>
            <a:r>
              <a:rPr lang="it-IT" sz="2600" dirty="0" smtClean="0">
                <a:latin typeface="Corbel" panose="020B0503020204020204" pitchFamily="34" charset="0"/>
              </a:rPr>
              <a:t/>
            </a:r>
            <a:br>
              <a:rPr lang="it-IT" sz="2600" dirty="0" smtClean="0">
                <a:latin typeface="Corbel" panose="020B0503020204020204" pitchFamily="34" charset="0"/>
              </a:rPr>
            </a:br>
            <a:r>
              <a:rPr lang="it-IT" sz="2600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Gli </a:t>
            </a:r>
            <a:r>
              <a:rPr lang="it-IT" sz="2600" i="1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squilibri </a:t>
            </a:r>
            <a:r>
              <a:rPr lang="it-IT" sz="2600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nella distribuzione della ricchezza possono tradursi in </a:t>
            </a:r>
            <a:r>
              <a:rPr lang="it-IT" sz="2600" i="1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squilibri </a:t>
            </a:r>
            <a:r>
              <a:rPr lang="it-IT" sz="2600" spc="-1" dirty="0" smtClean="0">
                <a:solidFill>
                  <a:srgbClr val="000000"/>
                </a:solidFill>
                <a:latin typeface="Corbel" panose="020B0503020204020204" pitchFamily="34" charset="0"/>
                <a:ea typeface="ＭＳ Ｐゴシック"/>
              </a:rPr>
              <a:t>nella distribuzione dei redditi (e viceversa).</a:t>
            </a:r>
            <a:endParaRPr lang="en-GB" sz="2600" dirty="0">
              <a:latin typeface="Corbel" panose="020B0503020204020204" pitchFamily="34" charset="0"/>
            </a:endParaRPr>
          </a:p>
        </p:txBody>
      </p:sp>
      <p:pic>
        <p:nvPicPr>
          <p:cNvPr id="5" name="Segnaposto contenuto 3"/>
          <p:cNvPicPr/>
          <p:nvPr/>
        </p:nvPicPr>
        <p:blipFill>
          <a:blip r:embed="rId3"/>
          <a:stretch/>
        </p:blipFill>
        <p:spPr>
          <a:xfrm>
            <a:off x="647700" y="4019550"/>
            <a:ext cx="2946240" cy="2266765"/>
          </a:xfrm>
          <a:prstGeom prst="rect">
            <a:avLst/>
          </a:prstGeom>
          <a:ln>
            <a:noFill/>
          </a:ln>
        </p:spPr>
      </p:pic>
      <p:pic>
        <p:nvPicPr>
          <p:cNvPr id="6" name="Immagine 7"/>
          <p:cNvPicPr/>
          <p:nvPr/>
        </p:nvPicPr>
        <p:blipFill>
          <a:blip r:embed="rId4"/>
          <a:stretch/>
        </p:blipFill>
        <p:spPr>
          <a:xfrm>
            <a:off x="5063340" y="3886200"/>
            <a:ext cx="2994810" cy="24001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0039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274680"/>
            <a:ext cx="822888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3500" b="1" strike="noStrike" spc="-1" dirty="0" err="1">
                <a:solidFill>
                  <a:srgbClr val="92D050"/>
                </a:solidFill>
                <a:latin typeface="Arial"/>
                <a:ea typeface="ＭＳ Ｐゴシック"/>
              </a:rPr>
              <a:t>Vite</a:t>
            </a:r>
            <a:r>
              <a:rPr lang="en-GB" sz="3500" b="1" strike="noStrike" spc="-1" dirty="0">
                <a:solidFill>
                  <a:srgbClr val="92D050"/>
                </a:solidFill>
                <a:latin typeface="Arial"/>
                <a:ea typeface="ＭＳ Ｐゴシック"/>
              </a:rPr>
              <a:t> a </a:t>
            </a:r>
            <a:r>
              <a:rPr lang="en-GB" sz="3500" b="1" strike="noStrike" spc="-1" dirty="0" err="1">
                <a:solidFill>
                  <a:srgbClr val="92D050"/>
                </a:solidFill>
                <a:latin typeface="Arial"/>
                <a:ea typeface="ＭＳ Ｐゴシック"/>
              </a:rPr>
              <a:t>confronto</a:t>
            </a:r>
            <a:endParaRPr lang="en-GB" sz="3500" b="0" strike="noStrike" spc="-1" dirty="0">
              <a:solidFill>
                <a:srgbClr val="92D050"/>
              </a:solidFill>
              <a:latin typeface="Arial"/>
            </a:endParaRPr>
          </a:p>
        </p:txBody>
      </p:sp>
      <p:pic>
        <p:nvPicPr>
          <p:cNvPr id="145" name="Segnaposto contenuto 3"/>
          <p:cNvPicPr/>
          <p:nvPr/>
        </p:nvPicPr>
        <p:blipFill>
          <a:blip r:embed="rId3"/>
          <a:stretch/>
        </p:blipFill>
        <p:spPr>
          <a:xfrm>
            <a:off x="781050" y="3645000"/>
            <a:ext cx="2111190" cy="2871000"/>
          </a:xfrm>
          <a:prstGeom prst="rect">
            <a:avLst/>
          </a:prstGeom>
          <a:ln>
            <a:noFill/>
          </a:ln>
        </p:spPr>
      </p:pic>
      <p:pic>
        <p:nvPicPr>
          <p:cNvPr id="146" name="Immagine 4"/>
          <p:cNvPicPr/>
          <p:nvPr/>
        </p:nvPicPr>
        <p:blipFill>
          <a:blip r:embed="rId4"/>
          <a:stretch/>
        </p:blipFill>
        <p:spPr>
          <a:xfrm>
            <a:off x="4933950" y="1084320"/>
            <a:ext cx="3772650" cy="188928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251640" y="1054080"/>
            <a:ext cx="4527000" cy="191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Nel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2016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il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quarto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uomo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più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ricco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al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mondo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,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Amancio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Ortega, ha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ricevuto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endParaRPr lang="en-GB" sz="2200" b="0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dalla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casa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madre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della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catena di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abbigliamento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Zara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dividendi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annui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per un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valore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circa 1,3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miliardi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di euro. </a:t>
            </a:r>
            <a:r>
              <a:rPr lang="en-GB" sz="2200" b="1" i="1" strike="noStrike" spc="-1" dirty="0" err="1">
                <a:solidFill>
                  <a:srgbClr val="92D050"/>
                </a:solidFill>
                <a:latin typeface="+mj-lt"/>
                <a:ea typeface="ＭＳ Ｐゴシック"/>
              </a:rPr>
              <a:t>Ricchezza</a:t>
            </a:r>
            <a:r>
              <a:rPr lang="en-GB" sz="2200" b="1" i="1" strike="noStrike" spc="-1" dirty="0">
                <a:solidFill>
                  <a:srgbClr val="92D050"/>
                </a:solidFill>
                <a:latin typeface="+mj-lt"/>
                <a:ea typeface="ＭＳ Ｐゴシック"/>
              </a:rPr>
              <a:t> </a:t>
            </a:r>
            <a:r>
              <a:rPr lang="en-GB" sz="2200" b="1" i="1" strike="noStrike" spc="-1" dirty="0" err="1">
                <a:solidFill>
                  <a:srgbClr val="92D050"/>
                </a:solidFill>
                <a:latin typeface="+mj-lt"/>
                <a:ea typeface="ＭＳ Ｐゴシック"/>
              </a:rPr>
              <a:t>accumulata</a:t>
            </a:r>
            <a:endParaRPr lang="en-GB" sz="2200" b="0" strike="noStrike" spc="-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3420000" y="3645000"/>
            <a:ext cx="5273640" cy="22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Anju è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una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lavoratrice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del Bangladesh,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+mj-lt"/>
                <a:ea typeface="ＭＳ Ｐゴシック"/>
              </a:rPr>
              <a:t/>
            </a:r>
            <a:br>
              <a:rPr lang="en-GB" sz="2200" b="0" strike="noStrike" spc="-1" dirty="0" smtClean="0">
                <a:solidFill>
                  <a:srgbClr val="000000"/>
                </a:solidFill>
                <a:latin typeface="+mj-lt"/>
                <a:ea typeface="ＭＳ Ｐゴシック"/>
              </a:rPr>
            </a:br>
            <a:r>
              <a:rPr lang="en-GB" sz="2200" b="0" strike="noStrike" spc="-1" dirty="0" err="1" smtClean="0">
                <a:solidFill>
                  <a:srgbClr val="000000"/>
                </a:solidFill>
                <a:latin typeface="+mj-lt"/>
                <a:ea typeface="ＭＳ Ｐゴシック"/>
              </a:rPr>
              <a:t>cuce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abiti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destinati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all’esportazione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. 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+mj-lt"/>
                <a:ea typeface="ＭＳ Ｐゴシック"/>
              </a:rPr>
              <a:t/>
            </a:r>
            <a:br>
              <a:rPr lang="en-GB" sz="2200" b="0" strike="noStrike" spc="-1" dirty="0" smtClean="0">
                <a:solidFill>
                  <a:srgbClr val="000000"/>
                </a:solidFill>
                <a:latin typeface="+mj-lt"/>
                <a:ea typeface="ＭＳ Ｐゴシック"/>
              </a:rPr>
            </a:br>
            <a:r>
              <a:rPr lang="en-GB" sz="2200" b="0" strike="noStrike" spc="-1" dirty="0" err="1" smtClean="0">
                <a:solidFill>
                  <a:srgbClr val="000000"/>
                </a:solidFill>
                <a:latin typeface="+mj-lt"/>
                <a:ea typeface="ＭＳ Ｐゴシック"/>
              </a:rPr>
              <a:t>Spesso</a:t>
            </a:r>
            <a:r>
              <a:rPr lang="en-GB" sz="2200" b="0" strike="noStrike" spc="-1" dirty="0" smtClean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lavora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12 ore al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giorno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, </a:t>
            </a:r>
            <a:endParaRPr lang="en-GB" sz="2200" b="0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fino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tarda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sera;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talvolta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deve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saltare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i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pasti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perché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non ha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guadagnato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a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sufficienza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. Il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suo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salario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annuo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 è di soli 900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+mj-lt"/>
                <a:ea typeface="ＭＳ Ｐゴシック"/>
              </a:rPr>
              <a:t>dollari</a:t>
            </a:r>
            <a:r>
              <a:rPr lang="en-GB" sz="2200" b="0" strike="noStrike" spc="-1" dirty="0">
                <a:solidFill>
                  <a:srgbClr val="000000"/>
                </a:solidFill>
                <a:latin typeface="+mj-lt"/>
                <a:ea typeface="ＭＳ Ｐゴシック"/>
              </a:rPr>
              <a:t>.</a:t>
            </a:r>
            <a:endParaRPr lang="en-GB" sz="2200" b="0" strike="noStrike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sz="2200" b="1" i="1" strike="noStrike" spc="-1" dirty="0" err="1">
                <a:solidFill>
                  <a:srgbClr val="92D050"/>
                </a:solidFill>
                <a:latin typeface="+mj-lt"/>
                <a:ea typeface="ＭＳ Ｐゴシック"/>
              </a:rPr>
              <a:t>Reddito</a:t>
            </a:r>
            <a:r>
              <a:rPr lang="en-GB" sz="2200" b="1" i="1" strike="noStrike" spc="-1" dirty="0">
                <a:solidFill>
                  <a:srgbClr val="92D050"/>
                </a:solidFill>
                <a:latin typeface="+mj-lt"/>
                <a:ea typeface="ＭＳ Ｐゴシック"/>
              </a:rPr>
              <a:t> </a:t>
            </a:r>
            <a:r>
              <a:rPr lang="en-GB" sz="2200" b="1" i="1" strike="noStrike" spc="-1" dirty="0" err="1">
                <a:solidFill>
                  <a:srgbClr val="92D050"/>
                </a:solidFill>
                <a:latin typeface="+mj-lt"/>
                <a:ea typeface="ＭＳ Ｐゴシック"/>
              </a:rPr>
              <a:t>annuo</a:t>
            </a:r>
            <a:endParaRPr lang="en-GB" sz="2200" b="0" strike="noStrike" spc="-1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Personalizzato 1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92D050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1A534"/>
      </a:dk2>
      <a:lt2>
        <a:srgbClr val="0C884A"/>
      </a:lt2>
      <a:accent1>
        <a:srgbClr val="F16422"/>
      </a:accent1>
      <a:accent2>
        <a:srgbClr val="E70052"/>
      </a:accent2>
      <a:accent3>
        <a:srgbClr val="53297D"/>
      </a:accent3>
      <a:accent4>
        <a:srgbClr val="630235"/>
      </a:accent4>
      <a:accent5>
        <a:srgbClr val="5AC6E9"/>
      </a:accent5>
      <a:accent6>
        <a:srgbClr val="E43989"/>
      </a:accent6>
      <a:hlink>
        <a:srgbClr val="44841A"/>
      </a:hlink>
      <a:folHlink>
        <a:srgbClr val="F1642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7573</TotalTime>
  <Words>1146</Words>
  <Application>Microsoft Office PowerPoint</Application>
  <PresentationFormat>Presentazione su schermo (4:3)</PresentationFormat>
  <Paragraphs>137</Paragraphs>
  <Slides>15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Corbel</vt:lpstr>
      <vt:lpstr>DejaVu Sans</vt:lpstr>
      <vt:lpstr>StarSymbol</vt:lpstr>
      <vt:lpstr>Symbol</vt:lpstr>
      <vt:lpstr>Times New Roman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Federica Corsi</dc:creator>
  <dc:description/>
  <cp:lastModifiedBy>Federica Cicala</cp:lastModifiedBy>
  <cp:revision>258</cp:revision>
  <cp:lastPrinted>2018-10-03T08:29:32Z</cp:lastPrinted>
  <dcterms:created xsi:type="dcterms:W3CDTF">2015-10-23T09:28:55Z</dcterms:created>
  <dcterms:modified xsi:type="dcterms:W3CDTF">2019-08-21T15:14:51Z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18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